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93" r:id="rId3"/>
    <p:sldId id="309" r:id="rId4"/>
    <p:sldId id="267" r:id="rId5"/>
    <p:sldId id="268" r:id="rId6"/>
    <p:sldId id="269" r:id="rId7"/>
    <p:sldId id="273" r:id="rId8"/>
    <p:sldId id="286" r:id="rId9"/>
    <p:sldId id="284" r:id="rId10"/>
    <p:sldId id="308" r:id="rId11"/>
    <p:sldId id="305" r:id="rId12"/>
    <p:sldId id="274" r:id="rId13"/>
    <p:sldId id="275" r:id="rId14"/>
    <p:sldId id="311" r:id="rId15"/>
    <p:sldId id="327" r:id="rId16"/>
    <p:sldId id="320" r:id="rId17"/>
    <p:sldId id="321" r:id="rId18"/>
    <p:sldId id="302" r:id="rId19"/>
    <p:sldId id="322" r:id="rId20"/>
    <p:sldId id="324" r:id="rId21"/>
    <p:sldId id="323" r:id="rId22"/>
    <p:sldId id="318" r:id="rId23"/>
    <p:sldId id="312" r:id="rId24"/>
    <p:sldId id="300" r:id="rId25"/>
    <p:sldId id="317" r:id="rId26"/>
    <p:sldId id="319" r:id="rId27"/>
    <p:sldId id="314" r:id="rId28"/>
    <p:sldId id="316" r:id="rId29"/>
    <p:sldId id="313" r:id="rId30"/>
    <p:sldId id="310" r:id="rId31"/>
    <p:sldId id="328" r:id="rId32"/>
    <p:sldId id="326" r:id="rId33"/>
    <p:sldId id="330" r:id="rId34"/>
    <p:sldId id="331" r:id="rId35"/>
    <p:sldId id="325" r:id="rId36"/>
    <p:sldId id="303" r:id="rId37"/>
    <p:sldId id="32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293"/>
            <p14:sldId id="309"/>
            <p14:sldId id="267"/>
            <p14:sldId id="268"/>
            <p14:sldId id="269"/>
            <p14:sldId id="273"/>
            <p14:sldId id="286"/>
            <p14:sldId id="284"/>
            <p14:sldId id="308"/>
            <p14:sldId id="305"/>
            <p14:sldId id="274"/>
            <p14:sldId id="275"/>
            <p14:sldId id="311"/>
            <p14:sldId id="327"/>
            <p14:sldId id="320"/>
            <p14:sldId id="321"/>
            <p14:sldId id="302"/>
            <p14:sldId id="322"/>
            <p14:sldId id="324"/>
            <p14:sldId id="323"/>
            <p14:sldId id="318"/>
            <p14:sldId id="312"/>
            <p14:sldId id="300"/>
            <p14:sldId id="317"/>
            <p14:sldId id="319"/>
            <p14:sldId id="314"/>
            <p14:sldId id="316"/>
            <p14:sldId id="313"/>
            <p14:sldId id="310"/>
            <p14:sldId id="328"/>
          </p14:sldIdLst>
        </p14:section>
        <p14:section name="Analysis of Symmetry" id="{FC8FB967-DD56-44CC-B498-44EAF3D2E3D3}">
          <p14:sldIdLst>
            <p14:sldId id="326"/>
          </p14:sldIdLst>
        </p14:section>
        <p14:section name="Allometry" id="{405F1704-4738-42C9-8585-5349F345E99F}">
          <p14:sldIdLst>
            <p14:sldId id="330"/>
            <p14:sldId id="331"/>
            <p14:sldId id="325"/>
            <p14:sldId id="303"/>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DAFFF"/>
    <a:srgbClr val="005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6534" autoAdjust="0"/>
  </p:normalViewPr>
  <p:slideViewPr>
    <p:cSldViewPr snapToGrid="0">
      <p:cViewPr varScale="1">
        <p:scale>
          <a:sx n="142" d="100"/>
          <a:sy n="142" d="100"/>
        </p:scale>
        <p:origin x="720" y="1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On_Growth_and_Form#cite_note-Ball-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Evolu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 dogma of biology is not </a:t>
            </a:r>
            <a:r>
              <a:rPr lang="en-US" dirty="0" err="1"/>
              <a:t>dna</a:t>
            </a:r>
            <a:r>
              <a:rPr lang="en-US" dirty="0"/>
              <a:t>-&gt;</a:t>
            </a:r>
            <a:r>
              <a:rPr lang="en-US" dirty="0" err="1"/>
              <a:t>rna</a:t>
            </a:r>
            <a:r>
              <a:rPr lang="en-US" dirty="0"/>
              <a:t>-&gt;protein but living things are variable.</a:t>
            </a:r>
          </a:p>
          <a:p>
            <a:endParaRPr lang="en-US" dirty="0"/>
          </a:p>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2</a:t>
            </a:fld>
            <a:endParaRPr lang="en-US"/>
          </a:p>
        </p:txBody>
      </p:sp>
    </p:spTree>
    <p:extLst>
      <p:ext uri="{BB962C8B-B14F-4D97-AF65-F5344CB8AC3E}">
        <p14:creationId xmlns:p14="http://schemas.microsoft.com/office/powerpoint/2010/main" val="3059314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15</a:t>
            </a:fld>
            <a:endParaRPr lang="en-US"/>
          </a:p>
        </p:txBody>
      </p:sp>
    </p:spTree>
    <p:extLst>
      <p:ext uri="{BB962C8B-B14F-4D97-AF65-F5344CB8AC3E}">
        <p14:creationId xmlns:p14="http://schemas.microsoft.com/office/powerpoint/2010/main" val="158233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18</a:t>
            </a:fld>
            <a:endParaRPr lang="en-US"/>
          </a:p>
        </p:txBody>
      </p:sp>
    </p:spTree>
    <p:extLst>
      <p:ext uri="{BB962C8B-B14F-4D97-AF65-F5344CB8AC3E}">
        <p14:creationId xmlns:p14="http://schemas.microsoft.com/office/powerpoint/2010/main" val="165063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21</a:t>
            </a:fld>
            <a:endParaRPr lang="en-US"/>
          </a:p>
        </p:txBody>
      </p:sp>
    </p:spTree>
    <p:extLst>
      <p:ext uri="{BB962C8B-B14F-4D97-AF65-F5344CB8AC3E}">
        <p14:creationId xmlns:p14="http://schemas.microsoft.com/office/powerpoint/2010/main" val="81533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6AF4FA-3C07-4A8F-9032-D831B422B869}" type="slidenum">
              <a:rPr lang="en-US" smtClean="0"/>
              <a:t>22</a:t>
            </a:fld>
            <a:endParaRPr lang="en-US"/>
          </a:p>
        </p:txBody>
      </p:sp>
    </p:spTree>
    <p:extLst>
      <p:ext uri="{BB962C8B-B14F-4D97-AF65-F5344CB8AC3E}">
        <p14:creationId xmlns:p14="http://schemas.microsoft.com/office/powerpoint/2010/main" val="2353122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24</a:t>
            </a:fld>
            <a:endParaRPr lang="en-US"/>
          </a:p>
        </p:txBody>
      </p:sp>
    </p:spTree>
    <p:extLst>
      <p:ext uri="{BB962C8B-B14F-4D97-AF65-F5344CB8AC3E}">
        <p14:creationId xmlns:p14="http://schemas.microsoft.com/office/powerpoint/2010/main" val="2656618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28</a:t>
            </a:fld>
            <a:endParaRPr lang="en-US"/>
          </a:p>
        </p:txBody>
      </p:sp>
    </p:spTree>
    <p:extLst>
      <p:ext uri="{BB962C8B-B14F-4D97-AF65-F5344CB8AC3E}">
        <p14:creationId xmlns:p14="http://schemas.microsoft.com/office/powerpoint/2010/main" val="4283960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31</a:t>
            </a:fld>
            <a:endParaRPr lang="en-US"/>
          </a:p>
        </p:txBody>
      </p:sp>
    </p:spTree>
    <p:extLst>
      <p:ext uri="{BB962C8B-B14F-4D97-AF65-F5344CB8AC3E}">
        <p14:creationId xmlns:p14="http://schemas.microsoft.com/office/powerpoint/2010/main" val="896786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32</a:t>
            </a:fld>
            <a:endParaRPr lang="en-US"/>
          </a:p>
        </p:txBody>
      </p:sp>
    </p:spTree>
    <p:extLst>
      <p:ext uri="{BB962C8B-B14F-4D97-AF65-F5344CB8AC3E}">
        <p14:creationId xmlns:p14="http://schemas.microsoft.com/office/powerpoint/2010/main" val="622923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35</a:t>
            </a:fld>
            <a:endParaRPr lang="en-US"/>
          </a:p>
        </p:txBody>
      </p:sp>
    </p:spTree>
    <p:extLst>
      <p:ext uri="{BB962C8B-B14F-4D97-AF65-F5344CB8AC3E}">
        <p14:creationId xmlns:p14="http://schemas.microsoft.com/office/powerpoint/2010/main" val="39887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To clarify, I will be probably be using form and shape a lot. Just to make the distinction clear, form includes the effect of the size on the shape, whereas biological shape is free from the uniform size. A baseball and a basketball have the same shape, but differ in form. </a:t>
            </a:r>
            <a:endParaRPr lang="en-US" sz="1400" dirty="0"/>
          </a:p>
          <a:p>
            <a:endParaRPr lang="en-US" sz="1400" dirty="0"/>
          </a:p>
          <a:p>
            <a:r>
              <a:rPr lang="en-US" sz="1400" dirty="0"/>
              <a:t>So a little bit of history first. As most scientific disciplines, we can trace the history of study of the biological</a:t>
            </a:r>
            <a:r>
              <a:rPr lang="en-US" sz="1400" baseline="0" dirty="0"/>
              <a:t> form into renaissance and earlier. I brought these two contemporaries up because they represent the two different traditions of looking at biological form. </a:t>
            </a:r>
          </a:p>
          <a:p>
            <a:endParaRPr lang="en-US" sz="1400" baseline="0" dirty="0"/>
          </a:p>
          <a:p>
            <a:endParaRPr lang="en-US" sz="1400" dirty="0"/>
          </a:p>
          <a:p>
            <a:r>
              <a:rPr lang="en-US" sz="1400" dirty="0"/>
              <a:t>In a nutshell, </a:t>
            </a:r>
            <a:r>
              <a:rPr lang="en-US" sz="1400" baseline="0" dirty="0"/>
              <a:t>Da Vinci studies proportions of segments, whereas Durer geometric transformations. First approach can be broadly categories as the ‘traditional </a:t>
            </a:r>
            <a:r>
              <a:rPr lang="en-US" sz="1400" baseline="0" dirty="0" err="1"/>
              <a:t>morphometrics</a:t>
            </a:r>
            <a:r>
              <a:rPr lang="en-US" sz="1400" baseline="0" dirty="0"/>
              <a:t>’, that is the biological form of is described series of measurements or ratios. The second variety, focuses on geometric transformations. </a:t>
            </a:r>
          </a:p>
          <a:p>
            <a:r>
              <a:rPr lang="en-US" sz="1400" baseline="0" dirty="0"/>
              <a:t>We will focus on the latter variety as they are inherently more suitable multivariate analysis of covariation (for reasons that I will not describe but hopefully will be clear as we go). </a:t>
            </a:r>
            <a:endParaRPr lang="en-US" sz="1400" dirty="0"/>
          </a:p>
        </p:txBody>
      </p:sp>
      <p:sp>
        <p:nvSpPr>
          <p:cNvPr id="4" name="Slide Number Placeholder 3"/>
          <p:cNvSpPr>
            <a:spLocks noGrp="1"/>
          </p:cNvSpPr>
          <p:nvPr>
            <p:ph type="sldNum" sz="quarter" idx="10"/>
          </p:nvPr>
        </p:nvSpPr>
        <p:spPr/>
        <p:txBody>
          <a:bodyPr/>
          <a:lstStyle/>
          <a:p>
            <a:fld id="{12450995-2728-4144-9F2E-0B9BD2F3BE1E}" type="slidenum">
              <a:rPr lang="en-US" smtClean="0"/>
              <a:t>4</a:t>
            </a:fld>
            <a:endParaRPr lang="en-US"/>
          </a:p>
        </p:txBody>
      </p:sp>
    </p:spTree>
    <p:extLst>
      <p:ext uri="{BB962C8B-B14F-4D97-AF65-F5344CB8AC3E}">
        <p14:creationId xmlns:p14="http://schemas.microsoft.com/office/powerpoint/2010/main" val="284871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D’arcy</a:t>
            </a:r>
            <a:r>
              <a:rPr lang="en-US" baseline="0" dirty="0"/>
              <a:t> Thompson is a pioneer of what today we would call mathematical biology. His work is greatly </a:t>
            </a:r>
            <a:r>
              <a:rPr lang="en-US" dirty="0"/>
              <a:t>admired by biologists, anthropologists and architects among others, but has the </a:t>
            </a:r>
            <a:r>
              <a:rPr lang="en-US" dirty="0" err="1"/>
              <a:t>dubius</a:t>
            </a:r>
            <a:r>
              <a:rPr lang="en-US" baseline="0" dirty="0"/>
              <a:t> distinct of “</a:t>
            </a:r>
            <a:r>
              <a:rPr lang="en-US" dirty="0"/>
              <a:t>less often read than cited”.</a:t>
            </a:r>
            <a:r>
              <a:rPr lang="en-US" baseline="30000" dirty="0">
                <a:hlinkClick r:id="rId3"/>
              </a:rPr>
              <a:t>[1]</a:t>
            </a:r>
            <a:r>
              <a:rPr lang="en-US" dirty="0"/>
              <a:t> </a:t>
            </a:r>
          </a:p>
          <a:p>
            <a:r>
              <a:rPr lang="en-US" dirty="0"/>
              <a:t>This is typically attributed to the his complete failure (or glaring omission</a:t>
            </a:r>
            <a:r>
              <a:rPr lang="en-US" baseline="0" dirty="0"/>
              <a:t>) </a:t>
            </a:r>
            <a:r>
              <a:rPr lang="en-US" dirty="0"/>
              <a:t>to understand the role of </a:t>
            </a:r>
            <a:r>
              <a:rPr lang="en-US" dirty="0">
                <a:hlinkClick r:id="rId4" tooltip="Evolution"/>
              </a:rPr>
              <a:t>evolution</a:t>
            </a:r>
            <a:r>
              <a:rPr lang="en-US" dirty="0"/>
              <a:t> and evolutionary history in shaping living structures. </a:t>
            </a:r>
          </a:p>
          <a:p>
            <a:endParaRPr lang="en-US" dirty="0"/>
          </a:p>
          <a:p>
            <a:r>
              <a:rPr lang="en-US" dirty="0"/>
              <a:t>Among the many interesting</a:t>
            </a:r>
            <a:r>
              <a:rPr lang="en-US" baseline="0" dirty="0"/>
              <a:t> studies he presented, a particularly interesting one is the geometric transformation of a human skull to a chimpanzee and to a baboon. </a:t>
            </a:r>
            <a:r>
              <a:rPr lang="en-US" dirty="0"/>
              <a:t>He did not described his graphical technique explicitly enough for any to repeat it. </a:t>
            </a:r>
          </a:p>
        </p:txBody>
      </p:sp>
      <p:sp>
        <p:nvSpPr>
          <p:cNvPr id="4" name="Slide Number Placeholder 3"/>
          <p:cNvSpPr>
            <a:spLocks noGrp="1"/>
          </p:cNvSpPr>
          <p:nvPr>
            <p:ph type="sldNum" sz="quarter" idx="10"/>
          </p:nvPr>
        </p:nvSpPr>
        <p:spPr/>
        <p:txBody>
          <a:bodyPr/>
          <a:lstStyle/>
          <a:p>
            <a:fld id="{12450995-2728-4144-9F2E-0B9BD2F3BE1E}" type="slidenum">
              <a:rPr lang="en-US" smtClean="0"/>
              <a:t>5</a:t>
            </a:fld>
            <a:endParaRPr lang="en-US"/>
          </a:p>
        </p:txBody>
      </p:sp>
    </p:spTree>
    <p:extLst>
      <p:ext uri="{BB962C8B-B14F-4D97-AF65-F5344CB8AC3E}">
        <p14:creationId xmlns:p14="http://schemas.microsoft.com/office/powerpoint/2010/main" val="103122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end</a:t>
            </a:r>
            <a:r>
              <a:rPr lang="en-US" baseline="0" dirty="0"/>
              <a:t>, we have a formal method that reliably estimates transformations of one shape configuration to the other and provide a visual of the deformation field.  We can then compare these deformation fields statistically between groups, test whether they are related with any categorical variables (sex, age, genotype, case control status </a:t>
            </a:r>
            <a:r>
              <a:rPr lang="en-US" baseline="0" dirty="0" err="1"/>
              <a:t>etc</a:t>
            </a:r>
            <a:r>
              <a:rPr lang="en-US" baseline="0" dirty="0"/>
              <a:t>). </a:t>
            </a:r>
          </a:p>
          <a:p>
            <a:endParaRPr lang="en-US" baseline="0" dirty="0"/>
          </a:p>
          <a:p>
            <a:r>
              <a:rPr lang="en-US" baseline="0" dirty="0"/>
              <a:t>Since then there is the whole field of neuroimaging that focused on one thing and one thing only, comparing the shapes of human brains and their substructures in 3D. There are many different algorithms with widely differing mathematical basis, but in the end they all do the same thing. Calculate a transformation of one structure to the other and the apply statistics to those deformation fields. Yet, landmark based shape analysis remain fairly heavily used, because requirements are very simple. All you need is some way of digitizing your structure of interest and then the ability to pick identical structure. It is particularly appealing for anatomical structure where the variation is preferentially embedded in 2D (think of fly wings, or corpus callosum).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6</a:t>
            </a:fld>
            <a:endParaRPr lang="en-US"/>
          </a:p>
        </p:txBody>
      </p:sp>
    </p:spTree>
    <p:extLst>
      <p:ext uri="{BB962C8B-B14F-4D97-AF65-F5344CB8AC3E}">
        <p14:creationId xmlns:p14="http://schemas.microsoft.com/office/powerpoint/2010/main" val="227096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7</a:t>
            </a:fld>
            <a:endParaRPr lang="en-US"/>
          </a:p>
        </p:txBody>
      </p:sp>
    </p:spTree>
    <p:extLst>
      <p:ext uri="{BB962C8B-B14F-4D97-AF65-F5344CB8AC3E}">
        <p14:creationId xmlns:p14="http://schemas.microsoft.com/office/powerpoint/2010/main" val="4253439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8</a:t>
            </a:fld>
            <a:endParaRPr lang="en-US"/>
          </a:p>
        </p:txBody>
      </p:sp>
    </p:spTree>
    <p:extLst>
      <p:ext uri="{BB962C8B-B14F-4D97-AF65-F5344CB8AC3E}">
        <p14:creationId xmlns:p14="http://schemas.microsoft.com/office/powerpoint/2010/main" val="424226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9</a:t>
            </a:fld>
            <a:endParaRPr lang="en-US"/>
          </a:p>
        </p:txBody>
      </p:sp>
    </p:spTree>
    <p:extLst>
      <p:ext uri="{BB962C8B-B14F-4D97-AF65-F5344CB8AC3E}">
        <p14:creationId xmlns:p14="http://schemas.microsoft.com/office/powerpoint/2010/main" val="1744943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10</a:t>
            </a:fld>
            <a:endParaRPr lang="en-US"/>
          </a:p>
        </p:txBody>
      </p:sp>
    </p:spTree>
    <p:extLst>
      <p:ext uri="{BB962C8B-B14F-4D97-AF65-F5344CB8AC3E}">
        <p14:creationId xmlns:p14="http://schemas.microsoft.com/office/powerpoint/2010/main" val="23989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E49A24-A2C9-4E8E-822A-B5F5391F03E8}" type="slidenum">
              <a:rPr lang="en-US" smtClean="0"/>
              <a:pPr/>
              <a:t>12</a:t>
            </a:fld>
            <a:endParaRPr lang="en-US"/>
          </a:p>
        </p:txBody>
      </p:sp>
    </p:spTree>
    <p:extLst>
      <p:ext uri="{BB962C8B-B14F-4D97-AF65-F5344CB8AC3E}">
        <p14:creationId xmlns:p14="http://schemas.microsoft.com/office/powerpoint/2010/main" val="334096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111/cla.12340"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fe.bio.sunysb.edu/morph/glossary/gloss1.html"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life.bio.sunysb.edu/morph/glossary/gloss2.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8" Type="http://schemas.openxmlformats.org/officeDocument/2006/relationships/hyperlink" Target="https://www.transmittingscience.org/courses/geometric-morphometrics/geometric-morphometrics-phylogeny/"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morphometrics.uk/MorphoCourse/" TargetMode="External"/><Relationship Id="rId5" Type="http://schemas.openxmlformats.org/officeDocument/2006/relationships/image" Target="../media/image16.png"/><Relationship Id="rId4" Type="http://schemas.openxmlformats.org/officeDocument/2006/relationships/hyperlink" Target="https://www.prstatistics.com/course/geometric-morphometrics-using-r-gmmr0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2307/2992208" TargetMode="External"/><Relationship Id="rId7"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doi.org/10.1198/016214502388618609" TargetMode="External"/><Relationship Id="rId5" Type="http://schemas.openxmlformats.org/officeDocument/2006/relationships/hyperlink" Target="https://doi.org/10.1006/jhev.1996.0057" TargetMode="External"/><Relationship Id="rId4" Type="http://schemas.openxmlformats.org/officeDocument/2006/relationships/hyperlink" Target="https://doi.org/10.1002/ajpa.133086030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2.mp4"/><Relationship Id="rId7"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41397"/>
            <a:ext cx="9144000" cy="1846168"/>
          </a:xfrm>
        </p:spPr>
        <p:txBody>
          <a:bodyPr/>
          <a:lstStyle/>
          <a:p>
            <a:r>
              <a:rPr lang="en-US" b="1" dirty="0"/>
              <a:t>Statistical Shape Analysis #1 – Concepts and Landmarks </a:t>
            </a:r>
          </a:p>
        </p:txBody>
      </p:sp>
      <p:sp>
        <p:nvSpPr>
          <p:cNvPr id="4" name="TextBox 3"/>
          <p:cNvSpPr txBox="1"/>
          <p:nvPr/>
        </p:nvSpPr>
        <p:spPr>
          <a:xfrm>
            <a:off x="2383123" y="2813234"/>
            <a:ext cx="7212072" cy="2585323"/>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Department of Oral Biology (adjunct)</a:t>
            </a:r>
          </a:p>
          <a:p>
            <a:pPr algn="ctr"/>
            <a:r>
              <a:rPr lang="en-US" dirty="0"/>
              <a:t>Department of Anthropology (adjunct)</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46169" cy="1846169"/>
          </a:xfrm>
          <a:prstGeom prst="rect">
            <a:avLst/>
          </a:prstGeom>
        </p:spPr>
      </p:pic>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r>
              <a:rPr lang="en-US" dirty="0"/>
              <a:t>To decide we have to establish some sort of correspondence (or mapping) between these shapes.</a:t>
            </a:r>
          </a:p>
        </p:txBody>
      </p:sp>
      <p:grpSp>
        <p:nvGrpSpPr>
          <p:cNvPr id="25" name="Group 24">
            <a:extLst>
              <a:ext uri="{FF2B5EF4-FFF2-40B4-BE49-F238E27FC236}">
                <a16:creationId xmlns:a16="http://schemas.microsoft.com/office/drawing/2014/main" id="{D05F354C-B538-46B9-8917-90E117308BF8}"/>
              </a:ext>
            </a:extLst>
          </p:cNvPr>
          <p:cNvGrpSpPr/>
          <p:nvPr/>
        </p:nvGrpSpPr>
        <p:grpSpPr>
          <a:xfrm>
            <a:off x="1870641" y="2046289"/>
            <a:ext cx="1267762" cy="1542081"/>
            <a:chOff x="553635" y="2087038"/>
            <a:chExt cx="1267762" cy="1542081"/>
          </a:xfrm>
        </p:grpSpPr>
        <p:sp>
          <p:nvSpPr>
            <p:cNvPr id="4" name="Oval 3">
              <a:extLst>
                <a:ext uri="{FF2B5EF4-FFF2-40B4-BE49-F238E27FC236}">
                  <a16:creationId xmlns:a16="http://schemas.microsoft.com/office/drawing/2014/main" id="{4A393747-BC25-43B8-BDDA-C034D8DFBAC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CDDEA81-2262-4CB8-8562-562BA696CD93}"/>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6A301CE-8D60-4A96-8CE2-31C10A8993A5}"/>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ED4DDB9-5612-4BF0-A11C-069ED19F5C40}"/>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2C7163-DB36-476C-B561-D3BAAC7D94DD}"/>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67BEE17B-D4F4-470B-850C-8D1B2CAE2E58}"/>
              </a:ext>
            </a:extLst>
          </p:cNvPr>
          <p:cNvGrpSpPr/>
          <p:nvPr/>
        </p:nvGrpSpPr>
        <p:grpSpPr>
          <a:xfrm>
            <a:off x="3379402" y="2172300"/>
            <a:ext cx="1492421" cy="1267760"/>
            <a:chOff x="3363133" y="2224199"/>
            <a:chExt cx="1492421" cy="1267760"/>
          </a:xfrm>
        </p:grpSpPr>
        <p:sp>
          <p:nvSpPr>
            <p:cNvPr id="6" name="Oval 5">
              <a:extLst>
                <a:ext uri="{FF2B5EF4-FFF2-40B4-BE49-F238E27FC236}">
                  <a16:creationId xmlns:a16="http://schemas.microsoft.com/office/drawing/2014/main" id="{EAEF7437-2E01-4597-B901-BD26892002AE}"/>
                </a:ext>
              </a:extLst>
            </p:cNvPr>
            <p:cNvSpPr/>
            <p:nvPr/>
          </p:nvSpPr>
          <p:spPr>
            <a:xfrm rot="5400000">
              <a:off x="3561977"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3EEFAA-DBDE-452F-B8D1-D9EB21C2DE3C}"/>
                </a:ext>
              </a:extLst>
            </p:cNvPr>
            <p:cNvSpPr/>
            <p:nvPr/>
          </p:nvSpPr>
          <p:spPr>
            <a:xfrm>
              <a:off x="3363133" y="2772836"/>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837FE3-3A7E-4101-A6AD-B00B1C5FF9CE}"/>
                </a:ext>
              </a:extLst>
            </p:cNvPr>
            <p:cNvSpPr/>
            <p:nvPr/>
          </p:nvSpPr>
          <p:spPr>
            <a:xfrm>
              <a:off x="4025376" y="332147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6C4B7DC-791C-44EF-804E-A1E7CFBAB861}"/>
                </a:ext>
              </a:extLst>
            </p:cNvPr>
            <p:cNvSpPr/>
            <p:nvPr/>
          </p:nvSpPr>
          <p:spPr>
            <a:xfrm>
              <a:off x="4685073" y="2783150"/>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851DD3-37A8-4743-BFBC-DD63D00414C2}"/>
                </a:ext>
              </a:extLst>
            </p:cNvPr>
            <p:cNvSpPr/>
            <p:nvPr/>
          </p:nvSpPr>
          <p:spPr>
            <a:xfrm>
              <a:off x="4025375" y="2224199"/>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D29021C-3BDC-444D-932D-80AE02FAEAD2}"/>
              </a:ext>
            </a:extLst>
          </p:cNvPr>
          <p:cNvGrpSpPr/>
          <p:nvPr/>
        </p:nvGrpSpPr>
        <p:grpSpPr>
          <a:xfrm>
            <a:off x="7083814" y="2075868"/>
            <a:ext cx="1267762" cy="1542081"/>
            <a:chOff x="553635" y="2087038"/>
            <a:chExt cx="1267762" cy="1542081"/>
          </a:xfrm>
        </p:grpSpPr>
        <p:sp>
          <p:nvSpPr>
            <p:cNvPr id="28" name="Oval 27">
              <a:extLst>
                <a:ext uri="{FF2B5EF4-FFF2-40B4-BE49-F238E27FC236}">
                  <a16:creationId xmlns:a16="http://schemas.microsoft.com/office/drawing/2014/main" id="{BDE4F36F-D3F5-459D-8AE8-17C46F1EEEB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96D0F4F-80EA-432E-B8E4-CE15CA4D35DB}"/>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CEBE1B6-3488-4F57-BDB7-3434A05240A7}"/>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D79C52D-899D-4C59-BE5D-F0CF12BA88EB}"/>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BE22682-06A9-4D42-89CB-D26EFFE26ABA}"/>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CF775704-F99C-40AC-9C3E-F828E7FBD078}"/>
              </a:ext>
            </a:extLst>
          </p:cNvPr>
          <p:cNvGrpSpPr/>
          <p:nvPr/>
        </p:nvGrpSpPr>
        <p:grpSpPr>
          <a:xfrm rot="5400000">
            <a:off x="8831196" y="2064718"/>
            <a:ext cx="1267762" cy="1542081"/>
            <a:chOff x="553635" y="2087038"/>
            <a:chExt cx="1267762" cy="1542081"/>
          </a:xfrm>
        </p:grpSpPr>
        <p:sp>
          <p:nvSpPr>
            <p:cNvPr id="34" name="Oval 33">
              <a:extLst>
                <a:ext uri="{FF2B5EF4-FFF2-40B4-BE49-F238E27FC236}">
                  <a16:creationId xmlns:a16="http://schemas.microsoft.com/office/drawing/2014/main" id="{C8B5B49B-A195-4BE5-9DB2-C7CA4C154192}"/>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44C1084-4389-43F6-8ED6-224417378AF7}"/>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8AAE05-0D03-429D-8E57-DCF907806C83}"/>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3DDA63-BB16-45DD-B843-4D8FA97AD877}"/>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79534BD-FD80-47C8-93EA-B0A78EEE6657}"/>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9" name="Arrow: Curved Left 38">
            <a:extLst>
              <a:ext uri="{FF2B5EF4-FFF2-40B4-BE49-F238E27FC236}">
                <a16:creationId xmlns:a16="http://schemas.microsoft.com/office/drawing/2014/main" id="{03828F00-E8AD-4917-985E-0CD902930F22}"/>
              </a:ext>
            </a:extLst>
          </p:cNvPr>
          <p:cNvSpPr/>
          <p:nvPr/>
        </p:nvSpPr>
        <p:spPr>
          <a:xfrm rot="16200000">
            <a:off x="8612384" y="1276505"/>
            <a:ext cx="381748" cy="1153159"/>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94669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4CB8-C8D7-4B4E-9D69-6CEEF30D13F6}"/>
              </a:ext>
            </a:extLst>
          </p:cNvPr>
          <p:cNvSpPr>
            <a:spLocks noGrp="1"/>
          </p:cNvSpPr>
          <p:nvPr>
            <p:ph type="title"/>
          </p:nvPr>
        </p:nvSpPr>
        <p:spPr>
          <a:xfrm>
            <a:off x="222141" y="365125"/>
            <a:ext cx="6483457" cy="1325563"/>
          </a:xfrm>
        </p:spPr>
        <p:txBody>
          <a:bodyPr/>
          <a:lstStyle/>
          <a:p>
            <a:r>
              <a:rPr lang="en-US" dirty="0"/>
              <a:t>Homology and types </a:t>
            </a:r>
            <a:br>
              <a:rPr lang="en-US" dirty="0"/>
            </a:br>
            <a:r>
              <a:rPr lang="en-US" dirty="0"/>
              <a:t>of landmarks</a:t>
            </a:r>
          </a:p>
        </p:txBody>
      </p:sp>
      <p:pic>
        <p:nvPicPr>
          <p:cNvPr id="5" name="Content Placeholder 4">
            <a:extLst>
              <a:ext uri="{FF2B5EF4-FFF2-40B4-BE49-F238E27FC236}">
                <a16:creationId xmlns:a16="http://schemas.microsoft.com/office/drawing/2014/main" id="{A1C20004-37B7-46CF-9B54-CB22D1C05F26}"/>
              </a:ext>
            </a:extLst>
          </p:cNvPr>
          <p:cNvPicPr>
            <a:picLocks noGrp="1" noChangeAspect="1"/>
          </p:cNvPicPr>
          <p:nvPr>
            <p:ph sz="half" idx="1"/>
          </p:nvPr>
        </p:nvPicPr>
        <p:blipFill rotWithShape="1">
          <a:blip r:embed="rId2"/>
          <a:srcRect l="6317" r="3907" b="33191"/>
          <a:stretch/>
        </p:blipFill>
        <p:spPr>
          <a:xfrm>
            <a:off x="6365830" y="309780"/>
            <a:ext cx="5454212" cy="4546356"/>
          </a:xfrm>
          <a:prstGeom prst="rect">
            <a:avLst/>
          </a:prstGeom>
        </p:spPr>
      </p:pic>
      <p:sp>
        <p:nvSpPr>
          <p:cNvPr id="3" name="TextBox 2">
            <a:extLst>
              <a:ext uri="{FF2B5EF4-FFF2-40B4-BE49-F238E27FC236}">
                <a16:creationId xmlns:a16="http://schemas.microsoft.com/office/drawing/2014/main" id="{1F0ED25D-F53E-4F6F-9328-C4CACECFBF32}"/>
              </a:ext>
            </a:extLst>
          </p:cNvPr>
          <p:cNvSpPr txBox="1"/>
          <p:nvPr/>
        </p:nvSpPr>
        <p:spPr>
          <a:xfrm>
            <a:off x="222142" y="2221424"/>
            <a:ext cx="6483458" cy="1200329"/>
          </a:xfrm>
          <a:prstGeom prst="rect">
            <a:avLst/>
          </a:prstGeom>
          <a:noFill/>
        </p:spPr>
        <p:txBody>
          <a:bodyPr wrap="square" rtlCol="0">
            <a:spAutoFit/>
          </a:bodyPr>
          <a:lstStyle/>
          <a:p>
            <a:r>
              <a:rPr lang="en-US" b="1" dirty="0">
                <a:solidFill>
                  <a:schemeClr val="accent6">
                    <a:lumMod val="75000"/>
                  </a:schemeClr>
                </a:solidFill>
              </a:rPr>
              <a:t>Type I: </a:t>
            </a:r>
            <a:r>
              <a:rPr lang="en-US" dirty="0">
                <a:solidFill>
                  <a:schemeClr val="accent6">
                    <a:lumMod val="75000"/>
                  </a:schemeClr>
                </a:solidFill>
              </a:rPr>
              <a:t>juxtaposition of tissue or foramina</a:t>
            </a:r>
          </a:p>
          <a:p>
            <a:r>
              <a:rPr lang="en-US" b="1" dirty="0">
                <a:solidFill>
                  <a:srgbClr val="00B0F0"/>
                </a:solidFill>
              </a:rPr>
              <a:t>Type II: </a:t>
            </a:r>
            <a:r>
              <a:rPr lang="en-US" dirty="0">
                <a:solidFill>
                  <a:srgbClr val="00B0F0"/>
                </a:solidFill>
              </a:rPr>
              <a:t>self-evident geometry (tips of prominences or notches)</a:t>
            </a:r>
          </a:p>
          <a:p>
            <a:r>
              <a:rPr lang="en-US" b="1" dirty="0">
                <a:solidFill>
                  <a:srgbClr val="FF0000"/>
                </a:solidFill>
              </a:rPr>
              <a:t>Type III: </a:t>
            </a:r>
            <a:r>
              <a:rPr lang="en-US" dirty="0">
                <a:solidFill>
                  <a:srgbClr val="FF0000"/>
                </a:solidFill>
              </a:rPr>
              <a:t>geometric construction (e.g., deepest point in the notch)</a:t>
            </a:r>
          </a:p>
          <a:p>
            <a:r>
              <a:rPr lang="en-US" b="1" dirty="0"/>
              <a:t>Semi-landmarks </a:t>
            </a:r>
            <a:r>
              <a:rPr lang="en-US" dirty="0"/>
              <a:t>(we have a lecture dedicated to them)</a:t>
            </a:r>
            <a:endParaRPr lang="en-US" b="1" dirty="0"/>
          </a:p>
        </p:txBody>
      </p:sp>
      <p:sp>
        <p:nvSpPr>
          <p:cNvPr id="4" name="Rectangle 3">
            <a:extLst>
              <a:ext uri="{FF2B5EF4-FFF2-40B4-BE49-F238E27FC236}">
                <a16:creationId xmlns:a16="http://schemas.microsoft.com/office/drawing/2014/main" id="{ECEE78B0-05DB-4869-B62C-F9C69B2B9D8E}"/>
              </a:ext>
            </a:extLst>
          </p:cNvPr>
          <p:cNvSpPr/>
          <p:nvPr/>
        </p:nvSpPr>
        <p:spPr>
          <a:xfrm>
            <a:off x="6421464" y="5111662"/>
            <a:ext cx="5636217" cy="1200329"/>
          </a:xfrm>
          <a:prstGeom prst="rect">
            <a:avLst/>
          </a:prstGeom>
        </p:spPr>
        <p:txBody>
          <a:bodyPr wrap="square">
            <a:spAutoFit/>
          </a:bodyPr>
          <a:lstStyle/>
          <a:p>
            <a:r>
              <a:rPr lang="en-US" dirty="0"/>
              <a:t>Figure from: </a:t>
            </a:r>
            <a:r>
              <a:rPr lang="en-US" dirty="0" err="1"/>
              <a:t>Palci</a:t>
            </a:r>
            <a:r>
              <a:rPr lang="en-US" dirty="0"/>
              <a:t>, Alessandro, and Michael S. Y. Lee. “Geometric Morphometrics, Homology and Cladistics: Review and Recommendations.” </a:t>
            </a:r>
            <a:r>
              <a:rPr lang="en-US" i="1" dirty="0"/>
              <a:t>Cladistics</a:t>
            </a:r>
            <a:r>
              <a:rPr lang="en-US" dirty="0"/>
              <a:t> 35, no. 2 (2019): 230–42. </a:t>
            </a:r>
            <a:r>
              <a:rPr lang="en-US" dirty="0">
                <a:hlinkClick r:id="rId3"/>
              </a:rPr>
              <a:t>https://doi.org/10.1111/cla.12340</a:t>
            </a:r>
            <a:r>
              <a:rPr lang="en-US" dirty="0"/>
              <a:t>.</a:t>
            </a:r>
            <a:endParaRPr lang="en-US" dirty="0">
              <a:effectLst/>
            </a:endParaRPr>
          </a:p>
        </p:txBody>
      </p:sp>
    </p:spTree>
    <p:extLst>
      <p:ext uri="{BB962C8B-B14F-4D97-AF65-F5344CB8AC3E}">
        <p14:creationId xmlns:p14="http://schemas.microsoft.com/office/powerpoint/2010/main" val="101270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t>Putting all together</a:t>
            </a:r>
            <a:endParaRPr lang="en-US" b="1" dirty="0"/>
          </a:p>
        </p:txBody>
      </p:sp>
      <p:grpSp>
        <p:nvGrpSpPr>
          <p:cNvPr id="14" name="Group 13"/>
          <p:cNvGrpSpPr/>
          <p:nvPr/>
        </p:nvGrpSpPr>
        <p:grpSpPr>
          <a:xfrm>
            <a:off x="1667508" y="2084825"/>
            <a:ext cx="1143000" cy="1905000"/>
            <a:chOff x="616285" y="2084825"/>
            <a:chExt cx="1143000" cy="1905000"/>
          </a:xfrm>
        </p:grpSpPr>
        <p:pic>
          <p:nvPicPr>
            <p:cNvPr id="1028"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8" name="Oval 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711624" y="2492896"/>
            <a:ext cx="609600" cy="1016000"/>
            <a:chOff x="5105400" y="2590800"/>
            <a:chExt cx="609600" cy="1016000"/>
          </a:xfrm>
        </p:grpSpPr>
        <p:pic>
          <p:nvPicPr>
            <p:cNvPr id="6"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1" name="Oval 10"/>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647728" y="2084825"/>
            <a:ext cx="1143000" cy="1905000"/>
            <a:chOff x="4139952" y="2132856"/>
            <a:chExt cx="1143000" cy="1905000"/>
          </a:xfrm>
        </p:grpSpPr>
        <p:grpSp>
          <p:nvGrpSpPr>
            <p:cNvPr id="21" name="Group 20"/>
            <p:cNvGrpSpPr/>
            <p:nvPr/>
          </p:nvGrpSpPr>
          <p:grpSpPr>
            <a:xfrm>
              <a:off x="4139952" y="2132856"/>
              <a:ext cx="1143000" cy="1905000"/>
              <a:chOff x="616285" y="2084825"/>
              <a:chExt cx="1143000" cy="1905000"/>
            </a:xfrm>
          </p:grpSpPr>
          <p:pic>
            <p:nvPicPr>
              <p:cNvPr id="22"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23" name="Oval 22"/>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427984" y="2816932"/>
              <a:ext cx="609600" cy="1016000"/>
              <a:chOff x="5105400" y="2590800"/>
              <a:chExt cx="609600" cy="1016000"/>
            </a:xfrm>
          </p:grpSpPr>
          <p:pic>
            <p:nvPicPr>
              <p:cNvPr id="1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8" name="Oval 17"/>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5231904" y="2084825"/>
            <a:ext cx="1179004" cy="2013012"/>
            <a:chOff x="4788024" y="2132856"/>
            <a:chExt cx="1179004" cy="2013012"/>
          </a:xfrm>
        </p:grpSpPr>
        <p:grpSp>
          <p:nvGrpSpPr>
            <p:cNvPr id="28" name="Group 20"/>
            <p:cNvGrpSpPr/>
            <p:nvPr/>
          </p:nvGrpSpPr>
          <p:grpSpPr>
            <a:xfrm>
              <a:off x="4788024" y="2132856"/>
              <a:ext cx="1143000" cy="1905000"/>
              <a:chOff x="616285" y="2084825"/>
              <a:chExt cx="1143000" cy="1905000"/>
            </a:xfrm>
          </p:grpSpPr>
          <p:pic>
            <p:nvPicPr>
              <p:cNvPr id="34"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35" name="Oval 34"/>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824028" y="2240868"/>
              <a:ext cx="1143000" cy="1905000"/>
            </a:xfrm>
            <a:prstGeom prst="rect">
              <a:avLst/>
            </a:prstGeom>
            <a:noFill/>
          </p:spPr>
        </p:pic>
        <p:sp>
          <p:nvSpPr>
            <p:cNvPr id="31" name="Oval 30"/>
            <p:cNvSpPr/>
            <p:nvPr/>
          </p:nvSpPr>
          <p:spPr>
            <a:xfrm>
              <a:off x="5796136" y="328498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60032" y="400506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688124" y="2312876"/>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708068" y="2084825"/>
            <a:ext cx="1905000" cy="1905000"/>
            <a:chOff x="6511980" y="2168860"/>
            <a:chExt cx="1905000" cy="1905000"/>
          </a:xfrm>
        </p:grpSpPr>
        <p:grpSp>
          <p:nvGrpSpPr>
            <p:cNvPr id="39" name="Group 20"/>
            <p:cNvGrpSpPr/>
            <p:nvPr/>
          </p:nvGrpSpPr>
          <p:grpSpPr>
            <a:xfrm>
              <a:off x="6768244" y="2168860"/>
              <a:ext cx="1143000" cy="1905000"/>
              <a:chOff x="616285" y="2084825"/>
              <a:chExt cx="1143000" cy="1905000"/>
            </a:xfrm>
          </p:grpSpPr>
          <p:pic>
            <p:nvPicPr>
              <p:cNvPr id="40"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41" name="Oval 40"/>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rot="15300000">
              <a:off x="6892980" y="2446959"/>
              <a:ext cx="1143000" cy="1905000"/>
              <a:chOff x="4932040" y="3897052"/>
              <a:chExt cx="1143000" cy="1905000"/>
            </a:xfrm>
          </p:grpSpPr>
          <p:pic>
            <p:nvPicPr>
              <p:cNvPr id="44"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45" name="Oval 44"/>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8" name="Group 87"/>
          <p:cNvGrpSpPr/>
          <p:nvPr/>
        </p:nvGrpSpPr>
        <p:grpSpPr>
          <a:xfrm rot="21156875">
            <a:off x="8601785" y="2114559"/>
            <a:ext cx="1905000" cy="1905000"/>
            <a:chOff x="7128284" y="2312876"/>
            <a:chExt cx="1905000" cy="1905000"/>
          </a:xfrm>
        </p:grpSpPr>
        <p:grpSp>
          <p:nvGrpSpPr>
            <p:cNvPr id="60" name="Group 59"/>
            <p:cNvGrpSpPr/>
            <p:nvPr/>
          </p:nvGrpSpPr>
          <p:grpSpPr>
            <a:xfrm>
              <a:off x="7128284" y="2312876"/>
              <a:ext cx="1905000" cy="1905000"/>
              <a:chOff x="6511980" y="2168860"/>
              <a:chExt cx="1905000" cy="1905000"/>
            </a:xfrm>
          </p:grpSpPr>
          <p:grpSp>
            <p:nvGrpSpPr>
              <p:cNvPr id="61" name="Group 20"/>
              <p:cNvGrpSpPr/>
              <p:nvPr/>
            </p:nvGrpSpPr>
            <p:grpSpPr>
              <a:xfrm>
                <a:off x="6768244" y="2168860"/>
                <a:ext cx="1143000" cy="1905000"/>
                <a:chOff x="616285" y="2084825"/>
                <a:chExt cx="1143000" cy="1905000"/>
              </a:xfrm>
            </p:grpSpPr>
            <p:pic>
              <p:nvPicPr>
                <p:cNvPr id="67"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68" name="Oval 6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8"/>
              <p:cNvGrpSpPr/>
              <p:nvPr/>
            </p:nvGrpSpPr>
            <p:grpSpPr>
              <a:xfrm rot="15300000">
                <a:off x="6892980" y="2446959"/>
                <a:ext cx="1143000" cy="1905000"/>
                <a:chOff x="4932040" y="3897052"/>
                <a:chExt cx="1143000" cy="1905000"/>
              </a:xfrm>
            </p:grpSpPr>
            <p:pic>
              <p:nvPicPr>
                <p:cNvPr id="63"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64" name="Oval 63"/>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72" name="Straight Connector 71"/>
            <p:cNvCxnSpPr/>
            <p:nvPr/>
          </p:nvCxnSpPr>
          <p:spPr>
            <a:xfrm flipH="1">
              <a:off x="7344308" y="2816932"/>
              <a:ext cx="864096" cy="9361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7344308" y="3753036"/>
              <a:ext cx="1332148" cy="1800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8208404" y="2816932"/>
              <a:ext cx="468052" cy="1116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8172400" y="2780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15300000">
              <a:off x="7316865" y="3725595"/>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Connector 89"/>
          <p:cNvCxnSpPr>
            <a:stCxn id="45" idx="5"/>
          </p:cNvCxnSpPr>
          <p:nvPr/>
        </p:nvCxnSpPr>
        <p:spPr>
          <a:xfrm flipV="1">
            <a:off x="7691368" y="2204864"/>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47" idx="2"/>
          </p:cNvCxnSpPr>
          <p:nvPr/>
        </p:nvCxnSpPr>
        <p:spPr>
          <a:xfrm flipH="1" flipV="1">
            <a:off x="6771150" y="3250826"/>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6" idx="0"/>
          </p:cNvCxnSpPr>
          <p:nvPr/>
        </p:nvCxnSpPr>
        <p:spPr>
          <a:xfrm flipH="1">
            <a:off x="7896201" y="3585789"/>
            <a:ext cx="677141" cy="27526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703512" y="4047456"/>
            <a:ext cx="1368152" cy="461665"/>
          </a:xfrm>
          <a:prstGeom prst="rect">
            <a:avLst/>
          </a:prstGeom>
          <a:noFill/>
        </p:spPr>
        <p:txBody>
          <a:bodyPr wrap="square" rtlCol="0">
            <a:spAutoFit/>
          </a:bodyPr>
          <a:lstStyle/>
          <a:p>
            <a:r>
              <a:rPr lang="en-US" sz="1200" dirty="0"/>
              <a:t>Original Configurations</a:t>
            </a:r>
          </a:p>
        </p:txBody>
      </p:sp>
      <p:sp>
        <p:nvSpPr>
          <p:cNvPr id="98" name="TextBox 97"/>
          <p:cNvSpPr txBox="1"/>
          <p:nvPr/>
        </p:nvSpPr>
        <p:spPr>
          <a:xfrm>
            <a:off x="3539716" y="4139789"/>
            <a:ext cx="1368152" cy="276999"/>
          </a:xfrm>
          <a:prstGeom prst="rect">
            <a:avLst/>
          </a:prstGeom>
          <a:noFill/>
        </p:spPr>
        <p:txBody>
          <a:bodyPr wrap="square" rtlCol="0">
            <a:spAutoFit/>
          </a:bodyPr>
          <a:lstStyle/>
          <a:p>
            <a:r>
              <a:rPr lang="en-US" sz="1200" dirty="0"/>
              <a:t>Superimposition</a:t>
            </a:r>
          </a:p>
        </p:txBody>
      </p:sp>
      <p:sp>
        <p:nvSpPr>
          <p:cNvPr id="99" name="TextBox 98"/>
          <p:cNvSpPr txBox="1"/>
          <p:nvPr/>
        </p:nvSpPr>
        <p:spPr>
          <a:xfrm>
            <a:off x="5447928" y="4139789"/>
            <a:ext cx="756084" cy="276999"/>
          </a:xfrm>
          <a:prstGeom prst="rect">
            <a:avLst/>
          </a:prstGeom>
          <a:noFill/>
        </p:spPr>
        <p:txBody>
          <a:bodyPr wrap="square" rtlCol="0">
            <a:spAutoFit/>
          </a:bodyPr>
          <a:lstStyle/>
          <a:p>
            <a:r>
              <a:rPr lang="en-US" sz="1200" dirty="0"/>
              <a:t>Scaling</a:t>
            </a:r>
          </a:p>
        </p:txBody>
      </p:sp>
      <p:sp>
        <p:nvSpPr>
          <p:cNvPr id="100" name="TextBox 99"/>
          <p:cNvSpPr txBox="1"/>
          <p:nvPr/>
        </p:nvSpPr>
        <p:spPr>
          <a:xfrm>
            <a:off x="7140116" y="4139789"/>
            <a:ext cx="1368152" cy="276999"/>
          </a:xfrm>
          <a:prstGeom prst="rect">
            <a:avLst/>
          </a:prstGeom>
          <a:noFill/>
        </p:spPr>
        <p:txBody>
          <a:bodyPr wrap="square" rtlCol="0">
            <a:spAutoFit/>
          </a:bodyPr>
          <a:lstStyle/>
          <a:p>
            <a:r>
              <a:rPr lang="en-US" sz="1200" dirty="0"/>
              <a:t>Rotation</a:t>
            </a:r>
          </a:p>
        </p:txBody>
      </p:sp>
      <p:sp>
        <p:nvSpPr>
          <p:cNvPr id="101" name="TextBox 100"/>
          <p:cNvSpPr txBox="1"/>
          <p:nvPr/>
        </p:nvSpPr>
        <p:spPr>
          <a:xfrm>
            <a:off x="8796300" y="4139789"/>
            <a:ext cx="1656184" cy="461665"/>
          </a:xfrm>
          <a:prstGeom prst="rect">
            <a:avLst/>
          </a:prstGeom>
          <a:noFill/>
        </p:spPr>
        <p:txBody>
          <a:bodyPr wrap="square" rtlCol="0">
            <a:spAutoFit/>
          </a:bodyPr>
          <a:lstStyle/>
          <a:p>
            <a:r>
              <a:rPr lang="en-US" sz="1200" dirty="0"/>
              <a:t>Iterations to minimize the difference</a:t>
            </a:r>
          </a:p>
        </p:txBody>
      </p:sp>
      <p:sp>
        <p:nvSpPr>
          <p:cNvPr id="3" name="Rectangle 2">
            <a:extLst>
              <a:ext uri="{FF2B5EF4-FFF2-40B4-BE49-F238E27FC236}">
                <a16:creationId xmlns:a16="http://schemas.microsoft.com/office/drawing/2014/main" id="{B4AA09A9-E39E-4017-9E7B-77308CC20013}"/>
              </a:ext>
            </a:extLst>
          </p:cNvPr>
          <p:cNvSpPr/>
          <p:nvPr/>
        </p:nvSpPr>
        <p:spPr>
          <a:xfrm>
            <a:off x="1251826" y="5949804"/>
            <a:ext cx="11983451" cy="646331"/>
          </a:xfrm>
          <a:prstGeom prst="rect">
            <a:avLst/>
          </a:prstGeom>
        </p:spPr>
        <p:txBody>
          <a:bodyPr wrap="square">
            <a:spAutoFit/>
          </a:bodyPr>
          <a:lstStyle/>
          <a:p>
            <a:pPr marL="171450" indent="-171450">
              <a:buFont typeface="Arial" panose="020B0604020202020204" pitchFamily="34" charset="0"/>
              <a:buChar char="•"/>
            </a:pPr>
            <a:r>
              <a:rPr lang="en-US" sz="1200" dirty="0"/>
              <a:t>Gower JC. 1975. Generalized </a:t>
            </a:r>
            <a:r>
              <a:rPr lang="en-US" sz="1200" dirty="0" err="1"/>
              <a:t>procrustes</a:t>
            </a:r>
            <a:r>
              <a:rPr lang="en-US" sz="1200" dirty="0"/>
              <a:t> analysis. </a:t>
            </a:r>
            <a:r>
              <a:rPr lang="en-US" sz="1200" dirty="0" err="1"/>
              <a:t>Psychometrika</a:t>
            </a:r>
            <a:r>
              <a:rPr lang="en-US" sz="1200" dirty="0"/>
              <a:t> 40:33–51.</a:t>
            </a:r>
          </a:p>
          <a:p>
            <a:pPr marL="171450" indent="-171450">
              <a:buFont typeface="Arial" panose="020B0604020202020204" pitchFamily="34" charset="0"/>
              <a:buChar char="•"/>
            </a:pPr>
            <a:r>
              <a:rPr lang="en-US" sz="1200" dirty="0"/>
              <a:t>Kendall DG. 1984. Shape Manifolds, Procrustean Metrics, and Complex Projective Spaces. Bull London Math Soc 16:81–121.</a:t>
            </a:r>
          </a:p>
          <a:p>
            <a:pPr marL="171450" lvl="0" indent="-171450">
              <a:buFont typeface="Arial" panose="020B0604020202020204" pitchFamily="34" charset="0"/>
              <a:buChar char="•"/>
            </a:pPr>
            <a:r>
              <a:rPr lang="en-US" sz="1200" dirty="0"/>
              <a:t>Rohlf FJ, Slice D. 1990. Extensions of the Procrustes Method for the Optimal Superimposition of Landmarks. Systematic Zoology 39:40–59.</a:t>
            </a:r>
          </a:p>
        </p:txBody>
      </p:sp>
      <p:sp>
        <p:nvSpPr>
          <p:cNvPr id="4" name="TextBox 3">
            <a:extLst>
              <a:ext uri="{FF2B5EF4-FFF2-40B4-BE49-F238E27FC236}">
                <a16:creationId xmlns:a16="http://schemas.microsoft.com/office/drawing/2014/main" id="{E10375CD-FC16-4573-A70B-C7C4998EA14D}"/>
              </a:ext>
            </a:extLst>
          </p:cNvPr>
          <p:cNvSpPr txBox="1"/>
          <p:nvPr/>
        </p:nvSpPr>
        <p:spPr>
          <a:xfrm>
            <a:off x="3980520" y="4705707"/>
            <a:ext cx="4280847" cy="369332"/>
          </a:xfrm>
          <a:prstGeom prst="rect">
            <a:avLst/>
          </a:prstGeom>
          <a:noFill/>
        </p:spPr>
        <p:txBody>
          <a:bodyPr wrap="square" rtlCol="0">
            <a:spAutoFit/>
          </a:bodyPr>
          <a:lstStyle/>
          <a:p>
            <a:r>
              <a:rPr lang="en-US" dirty="0"/>
              <a:t>Generalized Procrustes Analysis (or GPA)</a:t>
            </a:r>
          </a:p>
        </p:txBody>
      </p:sp>
    </p:spTree>
    <p:extLst>
      <p:ext uri="{BB962C8B-B14F-4D97-AF65-F5344CB8AC3E}">
        <p14:creationId xmlns:p14="http://schemas.microsoft.com/office/powerpoint/2010/main" val="422243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Some Definitions</a:t>
            </a:r>
          </a:p>
        </p:txBody>
      </p:sp>
      <p:grpSp>
        <p:nvGrpSpPr>
          <p:cNvPr id="22" name="Group 21"/>
          <p:cNvGrpSpPr/>
          <p:nvPr/>
        </p:nvGrpSpPr>
        <p:grpSpPr>
          <a:xfrm>
            <a:off x="4295801" y="1172150"/>
            <a:ext cx="3096345" cy="3096343"/>
            <a:chOff x="7128271" y="2312868"/>
            <a:chExt cx="1904997" cy="1904993"/>
          </a:xfrm>
        </p:grpSpPr>
        <p:grpSp>
          <p:nvGrpSpPr>
            <p:cNvPr id="23" name="Group 59"/>
            <p:cNvGrpSpPr/>
            <p:nvPr/>
          </p:nvGrpSpPr>
          <p:grpSpPr>
            <a:xfrm>
              <a:off x="7128271" y="2312868"/>
              <a:ext cx="1904997" cy="1904993"/>
              <a:chOff x="6511980" y="2168860"/>
              <a:chExt cx="1905000" cy="1905000"/>
            </a:xfrm>
          </p:grpSpPr>
          <p:grpSp>
            <p:nvGrpSpPr>
              <p:cNvPr id="30" name="Group 20"/>
              <p:cNvGrpSpPr/>
              <p:nvPr/>
            </p:nvGrpSpPr>
            <p:grpSpPr>
              <a:xfrm>
                <a:off x="6768244" y="2168860"/>
                <a:ext cx="1143000" cy="1905000"/>
                <a:chOff x="616285" y="2084825"/>
                <a:chExt cx="1143000" cy="1905000"/>
              </a:xfrm>
            </p:grpSpPr>
            <p:pic>
              <p:nvPicPr>
                <p:cNvPr id="36" name="Picture 4" descr="http://upload.wikimedia.org/wikipedia/commons/thumb/1/12/Congruent_non-congruent_triangles.svg/500px-Congruent_non-congruent_triangles.svg.png"/>
                <p:cNvPicPr>
                  <a:picLocks noChangeAspect="1" noChangeArrowheads="1"/>
                </p:cNvPicPr>
                <p:nvPr/>
              </p:nvPicPr>
              <p:blipFill>
                <a:blip r:embed="rId2" cstate="print"/>
                <a:srcRect r="76000"/>
                <a:stretch>
                  <a:fillRect/>
                </a:stretch>
              </p:blipFill>
              <p:spPr bwMode="auto">
                <a:xfrm>
                  <a:off x="616285" y="2084825"/>
                  <a:ext cx="1143000" cy="1905000"/>
                </a:xfrm>
                <a:prstGeom prst="rect">
                  <a:avLst/>
                </a:prstGeom>
                <a:noFill/>
              </p:spPr>
            </p:pic>
            <p:sp>
              <p:nvSpPr>
                <p:cNvPr id="37" name="Oval 36"/>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48"/>
              <p:cNvGrpSpPr/>
              <p:nvPr/>
            </p:nvGrpSpPr>
            <p:grpSpPr>
              <a:xfrm rot="15300000">
                <a:off x="6892980" y="2446959"/>
                <a:ext cx="1143000" cy="1905000"/>
                <a:chOff x="4932040" y="3897052"/>
                <a:chExt cx="1143000" cy="1905000"/>
              </a:xfrm>
            </p:grpSpPr>
            <p:pic>
              <p:nvPicPr>
                <p:cNvPr id="32" name="Picture 4" descr="http://upload.wikimedia.org/wikipedia/commons/thumb/1/12/Congruent_non-congruent_triangles.svg/500px-Congruent_non-congruent_triangles.svg.png"/>
                <p:cNvPicPr>
                  <a:picLocks noChangeAspect="1" noChangeArrowheads="1"/>
                </p:cNvPicPr>
                <p:nvPr/>
              </p:nvPicPr>
              <p:blipFill>
                <a:blip r:embed="rId2" cstate="print"/>
                <a:srcRect l="76800" r="-800"/>
                <a:stretch>
                  <a:fillRect/>
                </a:stretch>
              </p:blipFill>
              <p:spPr bwMode="auto">
                <a:xfrm>
                  <a:off x="4932040" y="3897052"/>
                  <a:ext cx="1143000" cy="1905000"/>
                </a:xfrm>
                <a:prstGeom prst="rect">
                  <a:avLst/>
                </a:prstGeom>
                <a:noFill/>
              </p:spPr>
            </p:pic>
            <p:sp>
              <p:nvSpPr>
                <p:cNvPr id="33" name="Oval 32"/>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 name="Straight Connector 23"/>
            <p:cNvCxnSpPr/>
            <p:nvPr/>
          </p:nvCxnSpPr>
          <p:spPr>
            <a:xfrm flipH="1">
              <a:off x="7344295" y="2816922"/>
              <a:ext cx="864094" cy="936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344295" y="3753023"/>
              <a:ext cx="1332145" cy="1800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8208389" y="2816922"/>
              <a:ext cx="468051" cy="1116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172386" y="278091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5300000">
              <a:off x="7316851" y="3725588"/>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358588" y="4241292"/>
            <a:ext cx="11474824" cy="1754326"/>
          </a:xfrm>
          <a:prstGeom prst="rect">
            <a:avLst/>
          </a:prstGeom>
          <a:noFill/>
        </p:spPr>
        <p:txBody>
          <a:bodyPr wrap="square" rtlCol="0">
            <a:spAutoFit/>
          </a:bodyPr>
          <a:lstStyle/>
          <a:p>
            <a:r>
              <a:rPr lang="en-US" b="1" dirty="0"/>
              <a:t>Procrustes coordinates: </a:t>
            </a:r>
            <a:r>
              <a:rPr lang="en-US" dirty="0"/>
              <a:t>New set of coordinates after GPA</a:t>
            </a:r>
          </a:p>
          <a:p>
            <a:r>
              <a:rPr lang="en-US" b="1" dirty="0"/>
              <a:t>Consensus (mean) shape: </a:t>
            </a:r>
            <a:r>
              <a:rPr lang="en-US" dirty="0"/>
              <a:t>The average of individual landmarks (red triangle)</a:t>
            </a:r>
            <a:endParaRPr lang="en-US" b="1" dirty="0"/>
          </a:p>
          <a:p>
            <a:r>
              <a:rPr lang="en-US" b="1" dirty="0"/>
              <a:t>Procrustes residuals: </a:t>
            </a:r>
            <a:r>
              <a:rPr lang="en-US" dirty="0"/>
              <a:t>[Procrustes coordinate – consensus shape]; i.e. description of how each individual different from the consensus. (vector defined by the dashed line)</a:t>
            </a:r>
            <a:endParaRPr lang="en-US" b="1" dirty="0"/>
          </a:p>
          <a:p>
            <a:r>
              <a:rPr lang="en-US" b="1" dirty="0"/>
              <a:t>Procrustes distance: </a:t>
            </a:r>
            <a:r>
              <a:rPr lang="en-US" dirty="0"/>
              <a:t>The squared sum of these differences, i.e., measure of how far the individual is from the mean (dashed lines).</a:t>
            </a:r>
          </a:p>
        </p:txBody>
      </p:sp>
      <p:cxnSp>
        <p:nvCxnSpPr>
          <p:cNvPr id="41" name="Straight Connector 40"/>
          <p:cNvCxnSpPr/>
          <p:nvPr/>
        </p:nvCxnSpPr>
        <p:spPr>
          <a:xfrm flipV="1">
            <a:off x="6030582" y="1427686"/>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4367808" y="2936347"/>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p:cNvCxnSpPr>
          <p:nvPr/>
        </p:nvCxnSpPr>
        <p:spPr>
          <a:xfrm flipH="1">
            <a:off x="6240018" y="3748330"/>
            <a:ext cx="590768" cy="327373"/>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28" idx="2"/>
          </p:cNvCxnSpPr>
          <p:nvPr/>
        </p:nvCxnSpPr>
        <p:spPr>
          <a:xfrm flipH="1" flipV="1">
            <a:off x="4680270" y="3590096"/>
            <a:ext cx="236524" cy="540702"/>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29" idx="0"/>
          </p:cNvCxnSpPr>
          <p:nvPr/>
        </p:nvCxnSpPr>
        <p:spPr>
          <a:xfrm flipH="1">
            <a:off x="6711152" y="3584419"/>
            <a:ext cx="695696" cy="195967"/>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7" idx="3"/>
          </p:cNvCxnSpPr>
          <p:nvPr/>
        </p:nvCxnSpPr>
        <p:spPr>
          <a:xfrm flipV="1">
            <a:off x="5843973" y="2038627"/>
            <a:ext cx="167049" cy="401828"/>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483DEB2-34C3-479D-94C4-488ADC2B5175}"/>
              </a:ext>
            </a:extLst>
          </p:cNvPr>
          <p:cNvSpPr/>
          <p:nvPr/>
        </p:nvSpPr>
        <p:spPr>
          <a:xfrm>
            <a:off x="2645539" y="6109239"/>
            <a:ext cx="5950853" cy="923330"/>
          </a:xfrm>
          <a:prstGeom prst="rect">
            <a:avLst/>
          </a:prstGeom>
        </p:spPr>
        <p:txBody>
          <a:bodyPr wrap="square">
            <a:spAutoFit/>
          </a:bodyPr>
          <a:lstStyle/>
          <a:p>
            <a:r>
              <a:rPr lang="en-US" i="1" dirty="0">
                <a:hlinkClick r:id="rId3"/>
              </a:rPr>
              <a:t>https://life.bio.sunysb.edu/morph/glossary/gloss1.html</a:t>
            </a:r>
            <a:endParaRPr lang="en-US" i="1" dirty="0"/>
          </a:p>
          <a:p>
            <a:r>
              <a:rPr lang="en-US" i="1" dirty="0">
                <a:hlinkClick r:id="rId4"/>
              </a:rPr>
              <a:t>https://life.bio.sunysb.edu/morph/glossary/gloss2.html</a:t>
            </a:r>
            <a:r>
              <a:rPr lang="en-US" i="1" dirty="0"/>
              <a:t> </a:t>
            </a:r>
          </a:p>
          <a:p>
            <a:endParaRPr lang="en-US" i="1" dirty="0"/>
          </a:p>
        </p:txBody>
      </p:sp>
    </p:spTree>
    <p:extLst>
      <p:ext uri="{BB962C8B-B14F-4D97-AF65-F5344CB8AC3E}">
        <p14:creationId xmlns:p14="http://schemas.microsoft.com/office/powerpoint/2010/main" val="375493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D781-217E-4D23-8644-F245AF6AE071}"/>
              </a:ext>
            </a:extLst>
          </p:cNvPr>
          <p:cNvSpPr>
            <a:spLocks noGrp="1"/>
          </p:cNvSpPr>
          <p:nvPr>
            <p:ph type="title"/>
          </p:nvPr>
        </p:nvSpPr>
        <p:spPr/>
        <p:txBody>
          <a:bodyPr/>
          <a:lstStyle/>
          <a:p>
            <a:r>
              <a:rPr lang="en-US" dirty="0"/>
              <a:t>Textbooks</a:t>
            </a:r>
          </a:p>
        </p:txBody>
      </p:sp>
      <p:pic>
        <p:nvPicPr>
          <p:cNvPr id="5" name="Content Placeholder 4">
            <a:extLst>
              <a:ext uri="{FF2B5EF4-FFF2-40B4-BE49-F238E27FC236}">
                <a16:creationId xmlns:a16="http://schemas.microsoft.com/office/drawing/2014/main" id="{CA28BFF0-44F2-4F3C-9D95-56E2217E7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667" y="1815298"/>
            <a:ext cx="3060760" cy="4351338"/>
          </a:xfrm>
        </p:spPr>
      </p:pic>
      <p:pic>
        <p:nvPicPr>
          <p:cNvPr id="7" name="Picture 6">
            <a:extLst>
              <a:ext uri="{FF2B5EF4-FFF2-40B4-BE49-F238E27FC236}">
                <a16:creationId xmlns:a16="http://schemas.microsoft.com/office/drawing/2014/main" id="{CA9E8D19-A918-4FE5-9071-F1BCF7C82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072" y="1820531"/>
            <a:ext cx="2901950" cy="4361666"/>
          </a:xfrm>
          <a:prstGeom prst="rect">
            <a:avLst/>
          </a:prstGeom>
        </p:spPr>
      </p:pic>
      <p:pic>
        <p:nvPicPr>
          <p:cNvPr id="11" name="Picture 10">
            <a:extLst>
              <a:ext uri="{FF2B5EF4-FFF2-40B4-BE49-F238E27FC236}">
                <a16:creationId xmlns:a16="http://schemas.microsoft.com/office/drawing/2014/main" id="{1CD99423-CFFE-4321-9F02-D80388A040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6741" y="1817101"/>
            <a:ext cx="1639072" cy="2065396"/>
          </a:xfrm>
          <a:prstGeom prst="rect">
            <a:avLst/>
          </a:prstGeom>
        </p:spPr>
      </p:pic>
      <p:pic>
        <p:nvPicPr>
          <p:cNvPr id="15" name="Picture 14">
            <a:extLst>
              <a:ext uri="{FF2B5EF4-FFF2-40B4-BE49-F238E27FC236}">
                <a16:creationId xmlns:a16="http://schemas.microsoft.com/office/drawing/2014/main" id="{EEA5AE07-00AB-42FD-8C41-1BCC8CA1F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5135" y="2814746"/>
            <a:ext cx="1639072" cy="2135501"/>
          </a:xfrm>
          <a:prstGeom prst="rect">
            <a:avLst/>
          </a:prstGeom>
        </p:spPr>
      </p:pic>
      <p:pic>
        <p:nvPicPr>
          <p:cNvPr id="13" name="Picture 12">
            <a:extLst>
              <a:ext uri="{FF2B5EF4-FFF2-40B4-BE49-F238E27FC236}">
                <a16:creationId xmlns:a16="http://schemas.microsoft.com/office/drawing/2014/main" id="{DDC07DE8-600D-4D8C-8324-998DD7B1C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8441" y="4261535"/>
            <a:ext cx="1522000" cy="2283001"/>
          </a:xfrm>
          <a:prstGeom prst="rect">
            <a:avLst/>
          </a:prstGeom>
        </p:spPr>
      </p:pic>
    </p:spTree>
    <p:extLst>
      <p:ext uri="{BB962C8B-B14F-4D97-AF65-F5344CB8AC3E}">
        <p14:creationId xmlns:p14="http://schemas.microsoft.com/office/powerpoint/2010/main" val="3353198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lstStyle/>
          <a:p>
            <a:pPr algn="ctr"/>
            <a:r>
              <a:rPr lang="en-US" b="1" dirty="0"/>
              <a:t>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3"/>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4"/>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5"/>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6"/>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7"/>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hlinkClick r:id="rId8"/>
              </a:rPr>
              <a:t>https://www.transmittingscience.org/courses/geometric-morphometrics/geometric-morphometrics-phylogeny/</a:t>
            </a:r>
            <a:r>
              <a:rPr lang="en-US" dirty="0"/>
              <a:t> </a:t>
            </a:r>
          </a:p>
        </p:txBody>
      </p:sp>
    </p:spTree>
    <p:extLst>
      <p:ext uri="{BB962C8B-B14F-4D97-AF65-F5344CB8AC3E}">
        <p14:creationId xmlns:p14="http://schemas.microsoft.com/office/powerpoint/2010/main" val="137645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C3C6-F1DB-44AE-BD8C-A706B042CDA5}"/>
              </a:ext>
            </a:extLst>
          </p:cNvPr>
          <p:cNvSpPr>
            <a:spLocks noGrp="1"/>
          </p:cNvSpPr>
          <p:nvPr>
            <p:ph type="title"/>
          </p:nvPr>
        </p:nvSpPr>
        <p:spPr>
          <a:xfrm>
            <a:off x="3433483" y="0"/>
            <a:ext cx="4944035" cy="1325563"/>
          </a:xfrm>
        </p:spPr>
        <p:txBody>
          <a:bodyPr/>
          <a:lstStyle/>
          <a:p>
            <a:pPr algn="ctr"/>
            <a:r>
              <a:rPr lang="en-US" dirty="0"/>
              <a:t>GPA Gotchas</a:t>
            </a:r>
          </a:p>
        </p:txBody>
      </p:sp>
      <p:pic>
        <p:nvPicPr>
          <p:cNvPr id="4" name="Content Placeholder 8">
            <a:extLst>
              <a:ext uri="{FF2B5EF4-FFF2-40B4-BE49-F238E27FC236}">
                <a16:creationId xmlns:a16="http://schemas.microsoft.com/office/drawing/2014/main" id="{FBCE79A3-3BCB-4040-A58F-782F535949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254"/>
          <a:stretch/>
        </p:blipFill>
        <p:spPr bwMode="auto">
          <a:xfrm>
            <a:off x="8377518" y="2070966"/>
            <a:ext cx="2429813" cy="3265506"/>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8">
            <a:extLst>
              <a:ext uri="{FF2B5EF4-FFF2-40B4-BE49-F238E27FC236}">
                <a16:creationId xmlns:a16="http://schemas.microsoft.com/office/drawing/2014/main" id="{99334666-777F-4D96-A21A-8E26876F30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1922"/>
          <a:stretch/>
        </p:blipFill>
        <p:spPr bwMode="auto">
          <a:xfrm>
            <a:off x="5878460" y="2102343"/>
            <a:ext cx="2499058" cy="3265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1A7243-8D23-4542-A7E1-A6B6056E0B32}"/>
              </a:ext>
            </a:extLst>
          </p:cNvPr>
          <p:cNvSpPr txBox="1"/>
          <p:nvPr/>
        </p:nvSpPr>
        <p:spPr>
          <a:xfrm>
            <a:off x="685571" y="1250695"/>
            <a:ext cx="506057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Generalized Least Squares (GLS) method of optimization variance will be distributed across landmarks. </a:t>
            </a:r>
          </a:p>
          <a:p>
            <a:pPr marL="285750" indent="-285750">
              <a:buFont typeface="Arial" panose="020B0604020202020204" pitchFamily="34" charset="0"/>
              <a:buChar char="•"/>
            </a:pPr>
            <a:endParaRPr lang="en-US" dirty="0"/>
          </a:p>
          <a:p>
            <a:endParaRPr lang="en-US" dirty="0"/>
          </a:p>
        </p:txBody>
      </p:sp>
      <p:pic>
        <p:nvPicPr>
          <p:cNvPr id="3" name="Picture 2">
            <a:extLst>
              <a:ext uri="{FF2B5EF4-FFF2-40B4-BE49-F238E27FC236}">
                <a16:creationId xmlns:a16="http://schemas.microsoft.com/office/drawing/2014/main" id="{3BAC753B-BF44-44E0-AAE7-31779B7996D4}"/>
              </a:ext>
            </a:extLst>
          </p:cNvPr>
          <p:cNvPicPr>
            <a:picLocks noChangeAspect="1"/>
          </p:cNvPicPr>
          <p:nvPr/>
        </p:nvPicPr>
        <p:blipFill>
          <a:blip r:embed="rId3"/>
          <a:stretch>
            <a:fillRect/>
          </a:stretch>
        </p:blipFill>
        <p:spPr>
          <a:xfrm>
            <a:off x="619414" y="2392238"/>
            <a:ext cx="5192889" cy="2889707"/>
          </a:xfrm>
          <a:prstGeom prst="rect">
            <a:avLst/>
          </a:prstGeom>
        </p:spPr>
      </p:pic>
    </p:spTree>
    <p:extLst>
      <p:ext uri="{BB962C8B-B14F-4D97-AF65-F5344CB8AC3E}">
        <p14:creationId xmlns:p14="http://schemas.microsoft.com/office/powerpoint/2010/main" val="2383002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73FF-738E-42F5-A5AD-B1C213ABCC0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98C94B4-F8A8-4B7B-9B03-FB46F9FF0FED}"/>
              </a:ext>
            </a:extLst>
          </p:cNvPr>
          <p:cNvPicPr>
            <a:picLocks noGrp="1" noChangeAspect="1"/>
          </p:cNvPicPr>
          <p:nvPr>
            <p:ph idx="1"/>
          </p:nvPr>
        </p:nvPicPr>
        <p:blipFill>
          <a:blip r:embed="rId2"/>
          <a:stretch>
            <a:fillRect/>
          </a:stretch>
        </p:blipFill>
        <p:spPr>
          <a:xfrm>
            <a:off x="790114" y="1864658"/>
            <a:ext cx="6440623" cy="4351338"/>
          </a:xfrm>
          <a:prstGeom prst="rect">
            <a:avLst/>
          </a:prstGeom>
        </p:spPr>
      </p:pic>
      <p:sp>
        <p:nvSpPr>
          <p:cNvPr id="3" name="Arrow: Right 2">
            <a:extLst>
              <a:ext uri="{FF2B5EF4-FFF2-40B4-BE49-F238E27FC236}">
                <a16:creationId xmlns:a16="http://schemas.microsoft.com/office/drawing/2014/main" id="{0A628518-2B42-43E1-B3A4-B54970A236F3}"/>
              </a:ext>
            </a:extLst>
          </p:cNvPr>
          <p:cNvSpPr/>
          <p:nvPr/>
        </p:nvSpPr>
        <p:spPr>
          <a:xfrm rot="10800000">
            <a:off x="7117976" y="2869502"/>
            <a:ext cx="1129553" cy="55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00E57C-A36B-4B32-A861-81A3BBEDE032}"/>
              </a:ext>
            </a:extLst>
          </p:cNvPr>
          <p:cNvSpPr txBox="1"/>
          <p:nvPr/>
        </p:nvSpPr>
        <p:spPr>
          <a:xfrm>
            <a:off x="8346141" y="2687586"/>
            <a:ext cx="3146612" cy="923330"/>
          </a:xfrm>
          <a:prstGeom prst="rect">
            <a:avLst/>
          </a:prstGeom>
          <a:noFill/>
        </p:spPr>
        <p:txBody>
          <a:bodyPr wrap="square" rtlCol="0">
            <a:spAutoFit/>
          </a:bodyPr>
          <a:lstStyle/>
          <a:p>
            <a:r>
              <a:rPr lang="en-US" b="1" dirty="0"/>
              <a:t>GPA</a:t>
            </a:r>
            <a:r>
              <a:rPr lang="en-US" dirty="0"/>
              <a:t> implementation of </a:t>
            </a:r>
            <a:r>
              <a:rPr lang="en-US" b="1" dirty="0" err="1"/>
              <a:t>SlicerMorph</a:t>
            </a:r>
            <a:r>
              <a:rPr lang="en-US" dirty="0"/>
              <a:t> (with the option of skipping scaling step).</a:t>
            </a:r>
          </a:p>
        </p:txBody>
      </p:sp>
    </p:spTree>
    <p:extLst>
      <p:ext uri="{BB962C8B-B14F-4D97-AF65-F5344CB8AC3E}">
        <p14:creationId xmlns:p14="http://schemas.microsoft.com/office/powerpoint/2010/main" val="3119760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D933-879F-4CB5-995C-A61F9122ABAB}"/>
              </a:ext>
            </a:extLst>
          </p:cNvPr>
          <p:cNvSpPr>
            <a:spLocks noGrp="1"/>
          </p:cNvSpPr>
          <p:nvPr>
            <p:ph type="title"/>
          </p:nvPr>
        </p:nvSpPr>
        <p:spPr>
          <a:xfrm>
            <a:off x="838200" y="365125"/>
            <a:ext cx="10515600" cy="1325563"/>
          </a:xfrm>
        </p:spPr>
        <p:txBody>
          <a:bodyPr/>
          <a:lstStyle/>
          <a:p>
            <a:r>
              <a:rPr lang="en-US" b="1" dirty="0"/>
              <a:t>Euclidean Distance Matrix Analysis (EDMA)</a:t>
            </a:r>
          </a:p>
        </p:txBody>
      </p:sp>
      <p:sp>
        <p:nvSpPr>
          <p:cNvPr id="3" name="Content Placeholder 2">
            <a:extLst>
              <a:ext uri="{FF2B5EF4-FFF2-40B4-BE49-F238E27FC236}">
                <a16:creationId xmlns:a16="http://schemas.microsoft.com/office/drawing/2014/main" id="{AA1E85C1-F1D7-4887-977F-363C896C49F6}"/>
              </a:ext>
            </a:extLst>
          </p:cNvPr>
          <p:cNvSpPr>
            <a:spLocks noGrp="1"/>
          </p:cNvSpPr>
          <p:nvPr>
            <p:ph sz="half" idx="1"/>
          </p:nvPr>
        </p:nvSpPr>
        <p:spPr>
          <a:xfrm>
            <a:off x="254758" y="1825625"/>
            <a:ext cx="5765042" cy="4351338"/>
          </a:xfrm>
        </p:spPr>
        <p:txBody>
          <a:bodyPr/>
          <a:lstStyle/>
          <a:p>
            <a:r>
              <a:rPr lang="en-US" dirty="0"/>
              <a:t>Can be useful incase/control study designs.</a:t>
            </a:r>
          </a:p>
          <a:p>
            <a:r>
              <a:rPr lang="en-US" dirty="0"/>
              <a:t>Exploratory Method to identify significantly different differences between groups.</a:t>
            </a:r>
          </a:p>
          <a:p>
            <a:r>
              <a:rPr lang="en-US" dirty="0"/>
              <a:t>All possible pairwise landmark distances are calculated. For N landmarks there are [</a:t>
            </a:r>
            <a:r>
              <a:rPr lang="en-US" dirty="0" err="1"/>
              <a:t>Nx</a:t>
            </a:r>
            <a:r>
              <a:rPr lang="en-US" dirty="0"/>
              <a:t>(N-1)]/2 pairwise distance. 5 LMs=20 pairwise distances </a:t>
            </a:r>
          </a:p>
          <a:p>
            <a:endParaRPr lang="en-US" dirty="0"/>
          </a:p>
        </p:txBody>
      </p:sp>
      <p:pic>
        <p:nvPicPr>
          <p:cNvPr id="9" name="Content Placeholder 8">
            <a:extLst>
              <a:ext uri="{FF2B5EF4-FFF2-40B4-BE49-F238E27FC236}">
                <a16:creationId xmlns:a16="http://schemas.microsoft.com/office/drawing/2014/main" id="{34D15D64-A095-467B-9DA4-3B8D66F9FFE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6155897" y="2039590"/>
            <a:ext cx="5197903" cy="32655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A7CFA45-9CED-458D-9B68-2F2510CDC900}"/>
              </a:ext>
            </a:extLst>
          </p:cNvPr>
          <p:cNvSpPr txBox="1"/>
          <p:nvPr/>
        </p:nvSpPr>
        <p:spPr>
          <a:xfrm>
            <a:off x="7906407" y="5653998"/>
            <a:ext cx="3515710" cy="369332"/>
          </a:xfrm>
          <a:prstGeom prst="rect">
            <a:avLst/>
          </a:prstGeom>
          <a:noFill/>
        </p:spPr>
        <p:txBody>
          <a:bodyPr wrap="square" rtlCol="0">
            <a:spAutoFit/>
          </a:bodyPr>
          <a:lstStyle/>
          <a:p>
            <a:r>
              <a:rPr lang="en-US" dirty="0"/>
              <a:t>‘Pinocchio Effect’</a:t>
            </a:r>
          </a:p>
        </p:txBody>
      </p:sp>
      <p:sp>
        <p:nvSpPr>
          <p:cNvPr id="11" name="Rectangle 10">
            <a:extLst>
              <a:ext uri="{FF2B5EF4-FFF2-40B4-BE49-F238E27FC236}">
                <a16:creationId xmlns:a16="http://schemas.microsoft.com/office/drawing/2014/main" id="{8C05F4E8-5A23-49F5-97DC-417BB641BCFA}"/>
              </a:ext>
            </a:extLst>
          </p:cNvPr>
          <p:cNvSpPr/>
          <p:nvPr/>
        </p:nvSpPr>
        <p:spPr>
          <a:xfrm>
            <a:off x="177609" y="6176963"/>
            <a:ext cx="11836782" cy="646331"/>
          </a:xfrm>
          <a:prstGeom prst="rect">
            <a:avLst/>
          </a:prstGeom>
        </p:spPr>
        <p:txBody>
          <a:bodyPr wrap="square">
            <a:spAutoFit/>
          </a:bodyPr>
          <a:lstStyle/>
          <a:p>
            <a:pPr lvl="0"/>
            <a:r>
              <a:rPr lang="en-US" dirty="0" err="1"/>
              <a:t>Lele</a:t>
            </a:r>
            <a:r>
              <a:rPr lang="en-US" dirty="0"/>
              <a:t> S, </a:t>
            </a:r>
            <a:r>
              <a:rPr lang="en-US" dirty="0" err="1"/>
              <a:t>Richtsmeier</a:t>
            </a:r>
            <a:r>
              <a:rPr lang="en-US" dirty="0"/>
              <a:t> J. 1991. Euclidean Distance Matrix Analysis - a Coordinate-Free Approach for Comparing Biological Shapes Using Landmark Data. Am J Phys </a:t>
            </a:r>
            <a:r>
              <a:rPr lang="en-US" dirty="0" err="1"/>
              <a:t>Anthropol</a:t>
            </a:r>
            <a:r>
              <a:rPr lang="en-US" dirty="0"/>
              <a:t> 86:415–427.</a:t>
            </a:r>
          </a:p>
        </p:txBody>
      </p:sp>
    </p:spTree>
    <p:extLst>
      <p:ext uri="{BB962C8B-B14F-4D97-AF65-F5344CB8AC3E}">
        <p14:creationId xmlns:p14="http://schemas.microsoft.com/office/powerpoint/2010/main" val="3739817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DE26-B2BC-4267-A3EE-4CEE212EE1DB}"/>
              </a:ext>
            </a:extLst>
          </p:cNvPr>
          <p:cNvSpPr>
            <a:spLocks noGrp="1"/>
          </p:cNvSpPr>
          <p:nvPr>
            <p:ph type="title"/>
          </p:nvPr>
        </p:nvSpPr>
        <p:spPr>
          <a:xfrm>
            <a:off x="838200" y="365126"/>
            <a:ext cx="10515600" cy="666120"/>
          </a:xfrm>
        </p:spPr>
        <p:txBody>
          <a:bodyPr>
            <a:normAutofit fontScale="90000"/>
          </a:bodyPr>
          <a:lstStyle/>
          <a:p>
            <a:pPr algn="ctr"/>
            <a:r>
              <a:rPr lang="en-US" b="1" dirty="0"/>
              <a:t>Euclidean Distance Matrix Analysis</a:t>
            </a:r>
          </a:p>
        </p:txBody>
      </p:sp>
      <p:pic>
        <p:nvPicPr>
          <p:cNvPr id="5" name="Content Placeholder 4">
            <a:extLst>
              <a:ext uri="{FF2B5EF4-FFF2-40B4-BE49-F238E27FC236}">
                <a16:creationId xmlns:a16="http://schemas.microsoft.com/office/drawing/2014/main" id="{72A3162B-0596-4819-A59F-964A1DFB396A}"/>
              </a:ext>
            </a:extLst>
          </p:cNvPr>
          <p:cNvPicPr>
            <a:picLocks noGrp="1" noChangeAspect="1"/>
          </p:cNvPicPr>
          <p:nvPr>
            <p:ph sz="half" idx="1"/>
          </p:nvPr>
        </p:nvPicPr>
        <p:blipFill>
          <a:blip r:embed="rId2"/>
          <a:stretch>
            <a:fillRect/>
          </a:stretch>
        </p:blipFill>
        <p:spPr>
          <a:xfrm>
            <a:off x="266536" y="1501642"/>
            <a:ext cx="5771444" cy="4313983"/>
          </a:xfrm>
          <a:prstGeom prst="rect">
            <a:avLst/>
          </a:prstGeom>
        </p:spPr>
      </p:pic>
      <p:pic>
        <p:nvPicPr>
          <p:cNvPr id="6" name="Content Placeholder 5">
            <a:extLst>
              <a:ext uri="{FF2B5EF4-FFF2-40B4-BE49-F238E27FC236}">
                <a16:creationId xmlns:a16="http://schemas.microsoft.com/office/drawing/2014/main" id="{8A1DD8AF-828F-472D-B87D-009C4471F201}"/>
              </a:ext>
            </a:extLst>
          </p:cNvPr>
          <p:cNvPicPr>
            <a:picLocks noGrp="1" noChangeAspect="1"/>
          </p:cNvPicPr>
          <p:nvPr>
            <p:ph sz="half" idx="2"/>
          </p:nvPr>
        </p:nvPicPr>
        <p:blipFill>
          <a:blip r:embed="rId3"/>
          <a:stretch>
            <a:fillRect/>
          </a:stretch>
        </p:blipFill>
        <p:spPr>
          <a:xfrm>
            <a:off x="5986219" y="1501642"/>
            <a:ext cx="5753265" cy="4325113"/>
          </a:xfrm>
          <a:prstGeom prst="rect">
            <a:avLst/>
          </a:prstGeom>
        </p:spPr>
      </p:pic>
    </p:spTree>
    <p:extLst>
      <p:ext uri="{BB962C8B-B14F-4D97-AF65-F5344CB8AC3E}">
        <p14:creationId xmlns:p14="http://schemas.microsoft.com/office/powerpoint/2010/main" val="302189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3904-866B-4249-A3A2-6B4A9FCE5CF2}"/>
              </a:ext>
            </a:extLst>
          </p:cNvPr>
          <p:cNvSpPr>
            <a:spLocks noGrp="1"/>
          </p:cNvSpPr>
          <p:nvPr>
            <p:ph type="title"/>
          </p:nvPr>
        </p:nvSpPr>
        <p:spPr/>
        <p:txBody>
          <a:bodyPr/>
          <a:lstStyle/>
          <a:p>
            <a:r>
              <a:rPr lang="en-US" b="1" dirty="0"/>
              <a:t>Learning goals for today</a:t>
            </a:r>
          </a:p>
        </p:txBody>
      </p:sp>
      <p:sp>
        <p:nvSpPr>
          <p:cNvPr id="3" name="Content Placeholder 2">
            <a:extLst>
              <a:ext uri="{FF2B5EF4-FFF2-40B4-BE49-F238E27FC236}">
                <a16:creationId xmlns:a16="http://schemas.microsoft.com/office/drawing/2014/main" id="{182ED2BF-B03F-4DFE-9314-7C32367391EC}"/>
              </a:ext>
            </a:extLst>
          </p:cNvPr>
          <p:cNvSpPr>
            <a:spLocks noGrp="1"/>
          </p:cNvSpPr>
          <p:nvPr>
            <p:ph idx="1"/>
          </p:nvPr>
        </p:nvSpPr>
        <p:spPr/>
        <p:txBody>
          <a:bodyPr>
            <a:normAutofit lnSpcReduction="10000"/>
          </a:bodyPr>
          <a:lstStyle/>
          <a:p>
            <a:r>
              <a:rPr lang="en-US" dirty="0"/>
              <a:t>Sources of phenotypic variation and why do we care?</a:t>
            </a:r>
          </a:p>
          <a:p>
            <a:r>
              <a:rPr lang="en-US" dirty="0"/>
              <a:t>Methods to capture facial phenotype (2D and 3D)</a:t>
            </a:r>
          </a:p>
          <a:p>
            <a:r>
              <a:rPr lang="en-US" dirty="0"/>
              <a:t>Statistical analysis of facial variation</a:t>
            </a:r>
          </a:p>
          <a:p>
            <a:pPr lvl="1"/>
            <a:r>
              <a:rPr lang="en-US" dirty="0"/>
              <a:t>Generalized Procrustes Analysis </a:t>
            </a:r>
          </a:p>
          <a:p>
            <a:pPr lvl="1"/>
            <a:r>
              <a:rPr lang="en-US" dirty="0"/>
              <a:t>Euclidean Distance Matrix Analysis </a:t>
            </a:r>
          </a:p>
          <a:p>
            <a:r>
              <a:rPr lang="en-US" dirty="0"/>
              <a:t>Applications to Clinical and Biomedical Research</a:t>
            </a:r>
          </a:p>
          <a:p>
            <a:pPr lvl="1"/>
            <a:r>
              <a:rPr lang="en-US" dirty="0"/>
              <a:t>Exploratory Analysis of Facial Variation (Sexual Dimorphism in Faces)</a:t>
            </a:r>
          </a:p>
          <a:p>
            <a:pPr lvl="1"/>
            <a:r>
              <a:rPr lang="en-US" dirty="0"/>
              <a:t>Case/Control study Design (Facial Phenotype in Autism Spectrum Disorder)</a:t>
            </a:r>
          </a:p>
          <a:p>
            <a:pPr lvl="1"/>
            <a:r>
              <a:rPr lang="en-US" dirty="0"/>
              <a:t>Facial Asymmetry in Fetal Alcohol Syndrome</a:t>
            </a:r>
          </a:p>
          <a:p>
            <a:r>
              <a:rPr lang="en-US" dirty="0"/>
              <a:t>Online tools and software demo</a:t>
            </a:r>
          </a:p>
          <a:p>
            <a:pPr lvl="1"/>
            <a:endParaRPr lang="en-US" dirty="0"/>
          </a:p>
        </p:txBody>
      </p:sp>
    </p:spTree>
    <p:extLst>
      <p:ext uri="{BB962C8B-B14F-4D97-AF65-F5344CB8AC3E}">
        <p14:creationId xmlns:p14="http://schemas.microsoft.com/office/powerpoint/2010/main" val="2510182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714DD6-C6CB-41FD-80C2-FB857A2CBCAF}"/>
              </a:ext>
            </a:extLst>
          </p:cNvPr>
          <p:cNvPicPr>
            <a:picLocks noChangeAspect="1"/>
          </p:cNvPicPr>
          <p:nvPr/>
        </p:nvPicPr>
        <p:blipFill>
          <a:blip r:embed="rId2"/>
          <a:stretch>
            <a:fillRect/>
          </a:stretch>
        </p:blipFill>
        <p:spPr>
          <a:xfrm>
            <a:off x="1461404" y="1030865"/>
            <a:ext cx="2567988" cy="4876709"/>
          </a:xfrm>
          <a:prstGeom prst="rect">
            <a:avLst/>
          </a:prstGeom>
        </p:spPr>
      </p:pic>
      <p:sp>
        <p:nvSpPr>
          <p:cNvPr id="6" name="TextBox 5">
            <a:extLst>
              <a:ext uri="{FF2B5EF4-FFF2-40B4-BE49-F238E27FC236}">
                <a16:creationId xmlns:a16="http://schemas.microsoft.com/office/drawing/2014/main" id="{F270428A-D19F-4A3D-BEA0-2A1C2795DA30}"/>
              </a:ext>
            </a:extLst>
          </p:cNvPr>
          <p:cNvSpPr txBox="1"/>
          <p:nvPr/>
        </p:nvSpPr>
        <p:spPr>
          <a:xfrm>
            <a:off x="1349188" y="119429"/>
            <a:ext cx="9144000" cy="830997"/>
          </a:xfrm>
          <a:prstGeom prst="rect">
            <a:avLst/>
          </a:prstGeom>
          <a:noFill/>
        </p:spPr>
        <p:txBody>
          <a:bodyPr wrap="square" rtlCol="0">
            <a:spAutoFit/>
          </a:bodyPr>
          <a:lstStyle/>
          <a:p>
            <a:pPr algn="ctr"/>
            <a:r>
              <a:rPr lang="en-US" sz="2400" b="1" dirty="0"/>
              <a:t>Effect of gestational (E0-E8) chronic alcohol exposure on skull development </a:t>
            </a:r>
          </a:p>
        </p:txBody>
      </p:sp>
      <p:pic>
        <p:nvPicPr>
          <p:cNvPr id="7" name="Picture 6">
            <a:extLst>
              <a:ext uri="{FF2B5EF4-FFF2-40B4-BE49-F238E27FC236}">
                <a16:creationId xmlns:a16="http://schemas.microsoft.com/office/drawing/2014/main" id="{B8F46141-7AC4-49B0-B65E-B69CC51A34A1}"/>
              </a:ext>
            </a:extLst>
          </p:cNvPr>
          <p:cNvPicPr>
            <a:picLocks noChangeAspect="1"/>
          </p:cNvPicPr>
          <p:nvPr/>
        </p:nvPicPr>
        <p:blipFill>
          <a:blip r:embed="rId3"/>
          <a:stretch>
            <a:fillRect/>
          </a:stretch>
        </p:blipFill>
        <p:spPr>
          <a:xfrm>
            <a:off x="8060641" y="1200361"/>
            <a:ext cx="2533913" cy="4604899"/>
          </a:xfrm>
          <a:prstGeom prst="rect">
            <a:avLst/>
          </a:prstGeom>
        </p:spPr>
      </p:pic>
      <p:sp>
        <p:nvSpPr>
          <p:cNvPr id="8" name="TextBox 7">
            <a:extLst>
              <a:ext uri="{FF2B5EF4-FFF2-40B4-BE49-F238E27FC236}">
                <a16:creationId xmlns:a16="http://schemas.microsoft.com/office/drawing/2014/main" id="{85073DFA-E579-48BF-9EB2-C15AAA022E88}"/>
              </a:ext>
            </a:extLst>
          </p:cNvPr>
          <p:cNvSpPr txBox="1"/>
          <p:nvPr/>
        </p:nvSpPr>
        <p:spPr>
          <a:xfrm>
            <a:off x="3712274" y="950426"/>
            <a:ext cx="4417828" cy="646331"/>
          </a:xfrm>
          <a:prstGeom prst="rect">
            <a:avLst/>
          </a:prstGeom>
          <a:noFill/>
        </p:spPr>
        <p:txBody>
          <a:bodyPr wrap="square" rtlCol="0">
            <a:spAutoFit/>
          </a:bodyPr>
          <a:lstStyle/>
          <a:p>
            <a:pPr algn="ctr"/>
            <a:r>
              <a:rPr lang="en-US" b="1" dirty="0">
                <a:solidFill>
                  <a:srgbClr val="FF0000"/>
                </a:solidFill>
              </a:rPr>
              <a:t>Distances significantly smaller in EtOH group</a:t>
            </a:r>
          </a:p>
          <a:p>
            <a:pPr algn="ctr"/>
            <a:r>
              <a:rPr lang="en-US" b="1" dirty="0">
                <a:solidFill>
                  <a:srgbClr val="8DF155"/>
                </a:solidFill>
              </a:rPr>
              <a:t>Distances significantly larger in EtOH group</a:t>
            </a:r>
          </a:p>
        </p:txBody>
      </p:sp>
      <p:sp>
        <p:nvSpPr>
          <p:cNvPr id="9" name="TextBox 8">
            <a:extLst>
              <a:ext uri="{FF2B5EF4-FFF2-40B4-BE49-F238E27FC236}">
                <a16:creationId xmlns:a16="http://schemas.microsoft.com/office/drawing/2014/main" id="{972AE1C5-BABD-4010-B3F1-6E2BC2546FDE}"/>
              </a:ext>
            </a:extLst>
          </p:cNvPr>
          <p:cNvSpPr txBox="1"/>
          <p:nvPr/>
        </p:nvSpPr>
        <p:spPr>
          <a:xfrm>
            <a:off x="945776" y="6211669"/>
            <a:ext cx="10058400" cy="646331"/>
          </a:xfrm>
          <a:prstGeom prst="rect">
            <a:avLst/>
          </a:prstGeom>
          <a:noFill/>
        </p:spPr>
        <p:txBody>
          <a:bodyPr wrap="square" rtlCol="0">
            <a:spAutoFit/>
          </a:bodyPr>
          <a:lstStyle/>
          <a:p>
            <a:pPr algn="ctr"/>
            <a:r>
              <a:rPr lang="en-US" b="1" dirty="0">
                <a:solidFill>
                  <a:srgbClr val="FF0000"/>
                </a:solidFill>
              </a:rPr>
              <a:t>Student Project: </a:t>
            </a:r>
            <a:r>
              <a:rPr lang="en-US" dirty="0">
                <a:solidFill>
                  <a:srgbClr val="FF0000"/>
                </a:solidFill>
              </a:rPr>
              <a:t>EDMA is NOT available in </a:t>
            </a:r>
            <a:r>
              <a:rPr lang="en-US" dirty="0" err="1">
                <a:solidFill>
                  <a:srgbClr val="FF0000"/>
                </a:solidFill>
              </a:rPr>
              <a:t>SlicerMorph</a:t>
            </a:r>
            <a:r>
              <a:rPr lang="en-US" dirty="0">
                <a:solidFill>
                  <a:srgbClr val="FF0000"/>
                </a:solidFill>
              </a:rPr>
              <a:t>, but we have a prototype implementation that needs someone with time (and some python coding skills) to finesse and test. </a:t>
            </a:r>
          </a:p>
        </p:txBody>
      </p:sp>
      <p:sp>
        <p:nvSpPr>
          <p:cNvPr id="11" name="TextBox 10">
            <a:extLst>
              <a:ext uri="{FF2B5EF4-FFF2-40B4-BE49-F238E27FC236}">
                <a16:creationId xmlns:a16="http://schemas.microsoft.com/office/drawing/2014/main" id="{F7DADB1E-05A1-4801-B506-21A8C01CD17A}"/>
              </a:ext>
            </a:extLst>
          </p:cNvPr>
          <p:cNvSpPr txBox="1"/>
          <p:nvPr/>
        </p:nvSpPr>
        <p:spPr>
          <a:xfrm>
            <a:off x="1608921" y="5797108"/>
            <a:ext cx="2420471" cy="369332"/>
          </a:xfrm>
          <a:prstGeom prst="rect">
            <a:avLst/>
          </a:prstGeom>
          <a:noFill/>
        </p:spPr>
        <p:txBody>
          <a:bodyPr wrap="square" rtlCol="0">
            <a:spAutoFit/>
          </a:bodyPr>
          <a:lstStyle/>
          <a:p>
            <a:r>
              <a:rPr lang="en-US" dirty="0"/>
              <a:t>Superior / Dorsal view</a:t>
            </a:r>
          </a:p>
        </p:txBody>
      </p:sp>
      <p:sp>
        <p:nvSpPr>
          <p:cNvPr id="12" name="TextBox 11">
            <a:extLst>
              <a:ext uri="{FF2B5EF4-FFF2-40B4-BE49-F238E27FC236}">
                <a16:creationId xmlns:a16="http://schemas.microsoft.com/office/drawing/2014/main" id="{23D2766F-66CE-471A-BB27-5AB4126BE97A}"/>
              </a:ext>
            </a:extLst>
          </p:cNvPr>
          <p:cNvSpPr txBox="1"/>
          <p:nvPr/>
        </p:nvSpPr>
        <p:spPr>
          <a:xfrm>
            <a:off x="8174083" y="5722908"/>
            <a:ext cx="2420471" cy="369332"/>
          </a:xfrm>
          <a:prstGeom prst="rect">
            <a:avLst/>
          </a:prstGeom>
          <a:noFill/>
        </p:spPr>
        <p:txBody>
          <a:bodyPr wrap="square" rtlCol="0">
            <a:spAutoFit/>
          </a:bodyPr>
          <a:lstStyle/>
          <a:p>
            <a:r>
              <a:rPr lang="en-US" dirty="0"/>
              <a:t>Inferior / Ventral view</a:t>
            </a:r>
          </a:p>
        </p:txBody>
      </p:sp>
    </p:spTree>
    <p:extLst>
      <p:ext uri="{BB962C8B-B14F-4D97-AF65-F5344CB8AC3E}">
        <p14:creationId xmlns:p14="http://schemas.microsoft.com/office/powerpoint/2010/main" val="2508079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9CCF-EC2E-48C7-A706-41F8E39C70B8}"/>
              </a:ext>
            </a:extLst>
          </p:cNvPr>
          <p:cNvSpPr>
            <a:spLocks noGrp="1"/>
          </p:cNvSpPr>
          <p:nvPr>
            <p:ph type="title"/>
          </p:nvPr>
        </p:nvSpPr>
        <p:spPr/>
        <p:txBody>
          <a:bodyPr/>
          <a:lstStyle/>
          <a:p>
            <a:pPr algn="ctr"/>
            <a:r>
              <a:rPr lang="en-US" dirty="0"/>
              <a:t>EDMA References:</a:t>
            </a:r>
          </a:p>
        </p:txBody>
      </p:sp>
      <p:sp>
        <p:nvSpPr>
          <p:cNvPr id="4" name="Content Placeholder 3">
            <a:extLst>
              <a:ext uri="{FF2B5EF4-FFF2-40B4-BE49-F238E27FC236}">
                <a16:creationId xmlns:a16="http://schemas.microsoft.com/office/drawing/2014/main" id="{5DC8ED47-A824-4769-98A7-62516157B757}"/>
              </a:ext>
            </a:extLst>
          </p:cNvPr>
          <p:cNvSpPr>
            <a:spLocks noGrp="1"/>
          </p:cNvSpPr>
          <p:nvPr>
            <p:ph sz="half" idx="2"/>
          </p:nvPr>
        </p:nvSpPr>
        <p:spPr>
          <a:xfrm>
            <a:off x="4062484" y="1825625"/>
            <a:ext cx="7086600" cy="4130890"/>
          </a:xfrm>
        </p:spPr>
        <p:txBody>
          <a:bodyPr>
            <a:normAutofit fontScale="70000" lnSpcReduction="20000"/>
          </a:bodyPr>
          <a:lstStyle/>
          <a:p>
            <a:r>
              <a:rPr lang="en-US" dirty="0" err="1"/>
              <a:t>Lele</a:t>
            </a:r>
            <a:r>
              <a:rPr lang="en-US" dirty="0"/>
              <a:t>, Subhash, and Joan T. </a:t>
            </a:r>
            <a:r>
              <a:rPr lang="en-US" dirty="0" err="1"/>
              <a:t>Richtsmeier</a:t>
            </a:r>
            <a:r>
              <a:rPr lang="en-US" dirty="0"/>
              <a:t>. “Statistical Models in Morphometrics: Are They Realistic?” </a:t>
            </a:r>
            <a:r>
              <a:rPr lang="en-US" i="1" dirty="0"/>
              <a:t>Systematic Zoology</a:t>
            </a:r>
            <a:r>
              <a:rPr lang="en-US" dirty="0"/>
              <a:t> 39, no. 1 (March 1, 1990): 60–69. </a:t>
            </a:r>
            <a:r>
              <a:rPr lang="en-US" dirty="0">
                <a:hlinkClick r:id="rId3"/>
              </a:rPr>
              <a:t>https://doi.org/10.2307/2992208</a:t>
            </a:r>
            <a:r>
              <a:rPr lang="en-US" dirty="0"/>
              <a:t>.</a:t>
            </a:r>
          </a:p>
          <a:p>
            <a:r>
              <a:rPr lang="en-US" dirty="0" err="1"/>
              <a:t>Lele</a:t>
            </a:r>
            <a:r>
              <a:rPr lang="en-US" dirty="0"/>
              <a:t>, S., and </a:t>
            </a:r>
            <a:r>
              <a:rPr lang="en-US" dirty="0" err="1"/>
              <a:t>Jt</a:t>
            </a:r>
            <a:r>
              <a:rPr lang="en-US" dirty="0"/>
              <a:t> </a:t>
            </a:r>
            <a:r>
              <a:rPr lang="en-US" dirty="0" err="1"/>
              <a:t>Richtsmeier</a:t>
            </a:r>
            <a:r>
              <a:rPr lang="en-US" dirty="0"/>
              <a:t>. “Euclidean Distance Matrix Analysis - a Coordinate-Free Approach for Comparing Biological Shapes Using Landmark Data.” </a:t>
            </a:r>
            <a:r>
              <a:rPr lang="en-US" i="1" dirty="0"/>
              <a:t>American Journal of Physical Anthropology</a:t>
            </a:r>
            <a:r>
              <a:rPr lang="en-US" dirty="0"/>
              <a:t> 86, no. 3 (November 1991): 415–27. </a:t>
            </a:r>
            <a:r>
              <a:rPr lang="en-US" dirty="0">
                <a:hlinkClick r:id="rId4"/>
              </a:rPr>
              <a:t>https://doi.org/10.1002/ajpa.1330860307</a:t>
            </a:r>
            <a:r>
              <a:rPr lang="en-US" dirty="0"/>
              <a:t>.</a:t>
            </a:r>
          </a:p>
          <a:p>
            <a:r>
              <a:rPr lang="en-US" dirty="0" err="1"/>
              <a:t>Lele</a:t>
            </a:r>
            <a:r>
              <a:rPr lang="en-US" dirty="0"/>
              <a:t>, S., and T. M. Cole III. “A New Test for Shape Differences When Variance–Covariance Matrices Are Unequal.” </a:t>
            </a:r>
            <a:r>
              <a:rPr lang="en-US" i="1" dirty="0"/>
              <a:t>Journal of Human Evolution</a:t>
            </a:r>
            <a:r>
              <a:rPr lang="en-US" dirty="0"/>
              <a:t> 31, no. 3 (September 1996): 193–212. </a:t>
            </a:r>
            <a:r>
              <a:rPr lang="en-US" dirty="0">
                <a:hlinkClick r:id="rId5"/>
              </a:rPr>
              <a:t>https://doi.org/10.1006/jhev.1996.0057</a:t>
            </a:r>
            <a:r>
              <a:rPr lang="en-US" dirty="0"/>
              <a:t>.</a:t>
            </a:r>
          </a:p>
          <a:p>
            <a:r>
              <a:rPr lang="en-US" dirty="0" err="1"/>
              <a:t>Lele</a:t>
            </a:r>
            <a:r>
              <a:rPr lang="en-US" dirty="0"/>
              <a:t>, Subhash R, and Charles E McCulloch. “Invariance, Identifiability, and Morphometrics.” </a:t>
            </a:r>
            <a:r>
              <a:rPr lang="en-US" i="1" dirty="0"/>
              <a:t>Journal of the American Statistical Association</a:t>
            </a:r>
            <a:r>
              <a:rPr lang="en-US" dirty="0"/>
              <a:t> 97, no. 459 (September 1, 2002): 796–806. </a:t>
            </a:r>
            <a:r>
              <a:rPr lang="en-US" dirty="0">
                <a:hlinkClick r:id="rId6"/>
              </a:rPr>
              <a:t>https://doi.org/10.1198/016214502388618609</a:t>
            </a:r>
            <a:r>
              <a:rPr lang="en-US" dirty="0"/>
              <a:t>.</a:t>
            </a:r>
          </a:p>
        </p:txBody>
      </p:sp>
      <p:pic>
        <p:nvPicPr>
          <p:cNvPr id="6" name="Content Placeholder 5" descr="A close up of text on a black background&#10;&#10;Description automatically generated">
            <a:extLst>
              <a:ext uri="{FF2B5EF4-FFF2-40B4-BE49-F238E27FC236}">
                <a16:creationId xmlns:a16="http://schemas.microsoft.com/office/drawing/2014/main" id="{22E84B99-E3E6-4C1A-ABFC-4A3D2BADC2D4}"/>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1198984" y="1825625"/>
            <a:ext cx="2588293" cy="3891449"/>
          </a:xfrm>
        </p:spPr>
      </p:pic>
    </p:spTree>
    <p:extLst>
      <p:ext uri="{BB962C8B-B14F-4D97-AF65-F5344CB8AC3E}">
        <p14:creationId xmlns:p14="http://schemas.microsoft.com/office/powerpoint/2010/main" val="120829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3E4A-C022-4826-A22B-2201AC2637E6}"/>
              </a:ext>
            </a:extLst>
          </p:cNvPr>
          <p:cNvSpPr>
            <a:spLocks noGrp="1"/>
          </p:cNvSpPr>
          <p:nvPr>
            <p:ph type="title"/>
          </p:nvPr>
        </p:nvSpPr>
        <p:spPr/>
        <p:txBody>
          <a:bodyPr/>
          <a:lstStyle/>
          <a:p>
            <a:pPr algn="ctr"/>
            <a:r>
              <a:rPr lang="en-US" dirty="0"/>
              <a:t>Visualizing Geometric Morphometrics</a:t>
            </a:r>
          </a:p>
        </p:txBody>
      </p:sp>
      <p:pic>
        <p:nvPicPr>
          <p:cNvPr id="10" name="Content Placeholder 9">
            <a:extLst>
              <a:ext uri="{FF2B5EF4-FFF2-40B4-BE49-F238E27FC236}">
                <a16:creationId xmlns:a16="http://schemas.microsoft.com/office/drawing/2014/main" id="{C51D7FDC-B474-4D6E-9B85-43EAF687D58B}"/>
              </a:ext>
            </a:extLst>
          </p:cNvPr>
          <p:cNvPicPr>
            <a:picLocks noGrp="1" noChangeAspect="1"/>
          </p:cNvPicPr>
          <p:nvPr>
            <p:ph sz="half" idx="2"/>
          </p:nvPr>
        </p:nvPicPr>
        <p:blipFill>
          <a:blip r:embed="rId3"/>
          <a:stretch>
            <a:fillRect/>
          </a:stretch>
        </p:blipFill>
        <p:spPr>
          <a:xfrm>
            <a:off x="6486100" y="1496536"/>
            <a:ext cx="3794260" cy="2059575"/>
          </a:xfrm>
          <a:prstGeom prst="rect">
            <a:avLst/>
          </a:prstGeom>
        </p:spPr>
      </p:pic>
      <p:pic>
        <p:nvPicPr>
          <p:cNvPr id="9" name="Content Placeholder 8">
            <a:extLst>
              <a:ext uri="{FF2B5EF4-FFF2-40B4-BE49-F238E27FC236}">
                <a16:creationId xmlns:a16="http://schemas.microsoft.com/office/drawing/2014/main" id="{A001ADB3-3BEA-4511-B529-220DF81BBF15}"/>
              </a:ext>
            </a:extLst>
          </p:cNvPr>
          <p:cNvPicPr>
            <a:picLocks noGrp="1" noChangeAspect="1"/>
          </p:cNvPicPr>
          <p:nvPr>
            <p:ph sz="half" idx="1"/>
          </p:nvPr>
        </p:nvPicPr>
        <p:blipFill>
          <a:blip r:embed="rId4"/>
          <a:stretch>
            <a:fillRect/>
          </a:stretch>
        </p:blipFill>
        <p:spPr>
          <a:xfrm>
            <a:off x="1711655" y="1496537"/>
            <a:ext cx="3326641" cy="2059575"/>
          </a:xfrm>
          <a:prstGeom prst="rect">
            <a:avLst/>
          </a:prstGeom>
        </p:spPr>
      </p:pic>
      <p:pic>
        <p:nvPicPr>
          <p:cNvPr id="11" name="Picture 10">
            <a:extLst>
              <a:ext uri="{FF2B5EF4-FFF2-40B4-BE49-F238E27FC236}">
                <a16:creationId xmlns:a16="http://schemas.microsoft.com/office/drawing/2014/main" id="{314A693D-209B-4215-8EA0-43726F8ECE50}"/>
              </a:ext>
            </a:extLst>
          </p:cNvPr>
          <p:cNvPicPr>
            <a:picLocks noChangeAspect="1"/>
          </p:cNvPicPr>
          <p:nvPr/>
        </p:nvPicPr>
        <p:blipFill>
          <a:blip r:embed="rId5"/>
          <a:stretch>
            <a:fillRect/>
          </a:stretch>
        </p:blipFill>
        <p:spPr>
          <a:xfrm>
            <a:off x="1711655" y="4038419"/>
            <a:ext cx="3372661" cy="2162213"/>
          </a:xfrm>
          <a:prstGeom prst="rect">
            <a:avLst/>
          </a:prstGeom>
        </p:spPr>
      </p:pic>
      <p:pic>
        <p:nvPicPr>
          <p:cNvPr id="12" name="Picture 11">
            <a:extLst>
              <a:ext uri="{FF2B5EF4-FFF2-40B4-BE49-F238E27FC236}">
                <a16:creationId xmlns:a16="http://schemas.microsoft.com/office/drawing/2014/main" id="{AF4C42DA-27D7-4676-8345-13DBE3EB3AA2}"/>
              </a:ext>
            </a:extLst>
          </p:cNvPr>
          <p:cNvPicPr>
            <a:picLocks noChangeAspect="1"/>
          </p:cNvPicPr>
          <p:nvPr/>
        </p:nvPicPr>
        <p:blipFill>
          <a:blip r:embed="rId6"/>
          <a:stretch>
            <a:fillRect/>
          </a:stretch>
        </p:blipFill>
        <p:spPr>
          <a:xfrm>
            <a:off x="6760314" y="4038419"/>
            <a:ext cx="3325937" cy="2162213"/>
          </a:xfrm>
          <a:prstGeom prst="rect">
            <a:avLst/>
          </a:prstGeom>
        </p:spPr>
      </p:pic>
    </p:spTree>
    <p:extLst>
      <p:ext uri="{BB962C8B-B14F-4D97-AF65-F5344CB8AC3E}">
        <p14:creationId xmlns:p14="http://schemas.microsoft.com/office/powerpoint/2010/main" val="2656245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6D35-7DBA-4A49-B9EA-96918EB807BE}"/>
              </a:ext>
            </a:extLst>
          </p:cNvPr>
          <p:cNvSpPr>
            <a:spLocks noGrp="1"/>
          </p:cNvSpPr>
          <p:nvPr>
            <p:ph type="title"/>
          </p:nvPr>
        </p:nvSpPr>
        <p:spPr/>
        <p:txBody>
          <a:bodyPr/>
          <a:lstStyle/>
          <a:p>
            <a:r>
              <a:rPr lang="en-US" dirty="0"/>
              <a:t>What does PCA do?</a:t>
            </a:r>
            <a:br>
              <a:rPr lang="en-US" dirty="0"/>
            </a:br>
            <a:endParaRPr lang="en-US" dirty="0"/>
          </a:p>
        </p:txBody>
      </p:sp>
      <p:sp>
        <p:nvSpPr>
          <p:cNvPr id="3" name="Content Placeholder 2">
            <a:extLst>
              <a:ext uri="{FF2B5EF4-FFF2-40B4-BE49-F238E27FC236}">
                <a16:creationId xmlns:a16="http://schemas.microsoft.com/office/drawing/2014/main" id="{E3A10670-4BD4-44E1-97D4-5EA67DA32A1E}"/>
              </a:ext>
            </a:extLst>
          </p:cNvPr>
          <p:cNvSpPr>
            <a:spLocks noGrp="1"/>
          </p:cNvSpPr>
          <p:nvPr>
            <p:ph sz="half" idx="1"/>
          </p:nvPr>
        </p:nvSpPr>
        <p:spPr>
          <a:xfrm>
            <a:off x="838200" y="1825625"/>
            <a:ext cx="9736810" cy="3221656"/>
          </a:xfrm>
        </p:spPr>
        <p:txBody>
          <a:bodyPr>
            <a:normAutofit/>
          </a:bodyPr>
          <a:lstStyle/>
          <a:p>
            <a:r>
              <a:rPr lang="en-US" dirty="0"/>
              <a:t>1. Rotates data to its major axes for easier visualization</a:t>
            </a:r>
          </a:p>
          <a:p>
            <a:r>
              <a:rPr lang="en-US" dirty="0"/>
              <a:t>2. Preserves original distances between data points (in other words, PCA does not distort the variation data, but only if the covariance method is used, which is standard in geometric morphometrics)</a:t>
            </a:r>
          </a:p>
          <a:p>
            <a:r>
              <a:rPr lang="en-US" dirty="0"/>
              <a:t>3. Removes correlations between variables to make further statistical analysis simpler</a:t>
            </a:r>
          </a:p>
        </p:txBody>
      </p:sp>
    </p:spTree>
    <p:extLst>
      <p:ext uri="{BB962C8B-B14F-4D97-AF65-F5344CB8AC3E}">
        <p14:creationId xmlns:p14="http://schemas.microsoft.com/office/powerpoint/2010/main" val="37215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97D9F-93D9-4B58-BEE4-4D29BB52E795}"/>
              </a:ext>
            </a:extLst>
          </p:cNvPr>
          <p:cNvPicPr>
            <a:picLocks noChangeAspect="1"/>
          </p:cNvPicPr>
          <p:nvPr/>
        </p:nvPicPr>
        <p:blipFill rotWithShape="1">
          <a:blip r:embed="rId3"/>
          <a:srcRect b="7264"/>
          <a:stretch/>
        </p:blipFill>
        <p:spPr>
          <a:xfrm>
            <a:off x="1471550" y="0"/>
            <a:ext cx="9248900" cy="6359857"/>
          </a:xfrm>
          <a:prstGeom prst="rect">
            <a:avLst/>
          </a:prstGeom>
        </p:spPr>
      </p:pic>
    </p:spTree>
    <p:extLst>
      <p:ext uri="{BB962C8B-B14F-4D97-AF65-F5344CB8AC3E}">
        <p14:creationId xmlns:p14="http://schemas.microsoft.com/office/powerpoint/2010/main" val="252151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F7424-988F-4E4A-9D28-40A9CF3071F1}"/>
              </a:ext>
            </a:extLst>
          </p:cNvPr>
          <p:cNvPicPr>
            <a:picLocks noChangeAspect="1"/>
          </p:cNvPicPr>
          <p:nvPr/>
        </p:nvPicPr>
        <p:blipFill>
          <a:blip r:embed="rId2"/>
          <a:stretch>
            <a:fillRect/>
          </a:stretch>
        </p:blipFill>
        <p:spPr>
          <a:xfrm>
            <a:off x="1690010" y="0"/>
            <a:ext cx="8811979" cy="6858000"/>
          </a:xfrm>
          <a:prstGeom prst="rect">
            <a:avLst/>
          </a:prstGeom>
        </p:spPr>
      </p:pic>
    </p:spTree>
    <p:extLst>
      <p:ext uri="{BB962C8B-B14F-4D97-AF65-F5344CB8AC3E}">
        <p14:creationId xmlns:p14="http://schemas.microsoft.com/office/powerpoint/2010/main" val="364907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7953F-2C75-4B42-BC8E-26512F1C76AE}"/>
              </a:ext>
            </a:extLst>
          </p:cNvPr>
          <p:cNvPicPr>
            <a:picLocks noChangeAspect="1"/>
          </p:cNvPicPr>
          <p:nvPr/>
        </p:nvPicPr>
        <p:blipFill>
          <a:blip r:embed="rId2"/>
          <a:stretch>
            <a:fillRect/>
          </a:stretch>
        </p:blipFill>
        <p:spPr>
          <a:xfrm>
            <a:off x="1747908" y="0"/>
            <a:ext cx="8696183" cy="6858000"/>
          </a:xfrm>
          <a:prstGeom prst="rect">
            <a:avLst/>
          </a:prstGeom>
        </p:spPr>
      </p:pic>
    </p:spTree>
    <p:extLst>
      <p:ext uri="{BB962C8B-B14F-4D97-AF65-F5344CB8AC3E}">
        <p14:creationId xmlns:p14="http://schemas.microsoft.com/office/powerpoint/2010/main" val="3262592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2"/>
          <a:stretch>
            <a:fillRect/>
          </a:stretch>
        </p:blipFill>
        <p:spPr>
          <a:xfrm>
            <a:off x="0" y="49338"/>
            <a:ext cx="12192000" cy="6759324"/>
          </a:xfrm>
          <a:prstGeom prst="rect">
            <a:avLst/>
          </a:prstGeom>
        </p:spPr>
      </p:pic>
    </p:spTree>
    <p:extLst>
      <p:ext uri="{BB962C8B-B14F-4D97-AF65-F5344CB8AC3E}">
        <p14:creationId xmlns:p14="http://schemas.microsoft.com/office/powerpoint/2010/main" val="2458021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3"/>
          <a:stretch>
            <a:fillRect/>
          </a:stretch>
        </p:blipFill>
        <p:spPr>
          <a:xfrm>
            <a:off x="165847" y="49338"/>
            <a:ext cx="12192000" cy="6759324"/>
          </a:xfrm>
          <a:prstGeom prst="rect">
            <a:avLst/>
          </a:prstGeom>
          <a:solidFill>
            <a:schemeClr val="bg2">
              <a:alpha val="42000"/>
            </a:schemeClr>
          </a:solidFill>
        </p:spPr>
      </p:pic>
      <p:sp>
        <p:nvSpPr>
          <p:cNvPr id="2" name="TextBox 1">
            <a:extLst>
              <a:ext uri="{FF2B5EF4-FFF2-40B4-BE49-F238E27FC236}">
                <a16:creationId xmlns:a16="http://schemas.microsoft.com/office/drawing/2014/main" id="{4EC4673E-DD53-4613-AA0A-2FE23A75792E}"/>
              </a:ext>
            </a:extLst>
          </p:cNvPr>
          <p:cNvSpPr txBox="1"/>
          <p:nvPr/>
        </p:nvSpPr>
        <p:spPr>
          <a:xfrm>
            <a:off x="981636" y="2631141"/>
            <a:ext cx="9677400" cy="2585323"/>
          </a:xfrm>
          <a:prstGeom prst="rect">
            <a:avLst/>
          </a:prstGeom>
          <a:solidFill>
            <a:schemeClr val="bg2">
              <a:alpha val="56000"/>
            </a:schemeClr>
          </a:solidFill>
        </p:spPr>
        <p:txBody>
          <a:bodyPr wrap="square" rtlCol="0">
            <a:spAutoFit/>
          </a:bodyPr>
          <a:lstStyle/>
          <a:p>
            <a:pPr algn="ctr"/>
            <a:r>
              <a:rPr lang="en-US" sz="5400" b="1" dirty="0">
                <a:solidFill>
                  <a:srgbClr val="FF0000"/>
                </a:solidFill>
              </a:rPr>
              <a:t>PCs themselves have 0 (zero) inherent biological meaning. They are NOT traits.</a:t>
            </a:r>
          </a:p>
        </p:txBody>
      </p:sp>
    </p:spTree>
    <p:extLst>
      <p:ext uri="{BB962C8B-B14F-4D97-AF65-F5344CB8AC3E}">
        <p14:creationId xmlns:p14="http://schemas.microsoft.com/office/powerpoint/2010/main" val="4036313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FDEB3-8D0C-4210-B800-35870217BFE5}"/>
              </a:ext>
            </a:extLst>
          </p:cNvPr>
          <p:cNvPicPr>
            <a:picLocks noChangeAspect="1"/>
          </p:cNvPicPr>
          <p:nvPr/>
        </p:nvPicPr>
        <p:blipFill rotWithShape="1">
          <a:blip r:embed="rId2"/>
          <a:srcRect l="17426" t="9500" r="16581"/>
          <a:stretch/>
        </p:blipFill>
        <p:spPr>
          <a:xfrm>
            <a:off x="560293" y="46418"/>
            <a:ext cx="10726271" cy="8060422"/>
          </a:xfrm>
          <a:prstGeom prst="rect">
            <a:avLst/>
          </a:prstGeom>
        </p:spPr>
      </p:pic>
    </p:spTree>
    <p:extLst>
      <p:ext uri="{BB962C8B-B14F-4D97-AF65-F5344CB8AC3E}">
        <p14:creationId xmlns:p14="http://schemas.microsoft.com/office/powerpoint/2010/main" val="2180489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16C3-5BF9-43B8-923D-50935376622B}"/>
              </a:ext>
            </a:extLst>
          </p:cNvPr>
          <p:cNvSpPr>
            <a:spLocks noGrp="1"/>
          </p:cNvSpPr>
          <p:nvPr>
            <p:ph type="title"/>
          </p:nvPr>
        </p:nvSpPr>
        <p:spPr/>
        <p:txBody>
          <a:bodyPr/>
          <a:lstStyle/>
          <a:p>
            <a:r>
              <a:rPr lang="en-US" dirty="0"/>
              <a:t>Traditional Morphometrics</a:t>
            </a:r>
          </a:p>
        </p:txBody>
      </p:sp>
      <p:sp>
        <p:nvSpPr>
          <p:cNvPr id="3" name="Content Placeholder 2">
            <a:extLst>
              <a:ext uri="{FF2B5EF4-FFF2-40B4-BE49-F238E27FC236}">
                <a16:creationId xmlns:a16="http://schemas.microsoft.com/office/drawing/2014/main" id="{40EABAC6-F43D-4361-AA53-1A834BA6EF9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47528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4A34-A812-4339-BE47-F590F1DC6B0B}"/>
              </a:ext>
            </a:extLst>
          </p:cNvPr>
          <p:cNvSpPr>
            <a:spLocks noGrp="1"/>
          </p:cNvSpPr>
          <p:nvPr>
            <p:ph type="title"/>
          </p:nvPr>
        </p:nvSpPr>
        <p:spPr/>
        <p:txBody>
          <a:bodyPr/>
          <a:lstStyle/>
          <a:p>
            <a:r>
              <a:rPr lang="en-US" dirty="0"/>
              <a:t>Some other analyses on GM data</a:t>
            </a:r>
          </a:p>
        </p:txBody>
      </p:sp>
      <p:sp>
        <p:nvSpPr>
          <p:cNvPr id="5" name="Content Placeholder 4">
            <a:extLst>
              <a:ext uri="{FF2B5EF4-FFF2-40B4-BE49-F238E27FC236}">
                <a16:creationId xmlns:a16="http://schemas.microsoft.com/office/drawing/2014/main" id="{8FD4018D-8E7E-466B-8918-95BEBDE95602}"/>
              </a:ext>
            </a:extLst>
          </p:cNvPr>
          <p:cNvSpPr>
            <a:spLocks noGrp="1"/>
          </p:cNvSpPr>
          <p:nvPr>
            <p:ph idx="1"/>
          </p:nvPr>
        </p:nvSpPr>
        <p:spPr/>
        <p:txBody>
          <a:bodyPr/>
          <a:lstStyle/>
          <a:p>
            <a:r>
              <a:rPr lang="en-US" dirty="0"/>
              <a:t>Study of variability (Procrustes </a:t>
            </a:r>
            <a:r>
              <a:rPr lang="en-US" dirty="0" err="1"/>
              <a:t>anova</a:t>
            </a:r>
            <a:r>
              <a:rPr lang="en-US" dirty="0"/>
              <a:t>)</a:t>
            </a:r>
          </a:p>
          <a:p>
            <a:r>
              <a:rPr lang="en-US" dirty="0"/>
              <a:t>Study of symmetry </a:t>
            </a:r>
          </a:p>
          <a:p>
            <a:r>
              <a:rPr lang="en-US" dirty="0"/>
              <a:t>Study of allometry</a:t>
            </a:r>
          </a:p>
          <a:p>
            <a:endParaRPr lang="en-US" dirty="0"/>
          </a:p>
        </p:txBody>
      </p:sp>
    </p:spTree>
    <p:extLst>
      <p:ext uri="{BB962C8B-B14F-4D97-AF65-F5344CB8AC3E}">
        <p14:creationId xmlns:p14="http://schemas.microsoft.com/office/powerpoint/2010/main" val="386516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EF1A-9795-4F77-AED3-53550877FD7B}"/>
              </a:ext>
            </a:extLst>
          </p:cNvPr>
          <p:cNvSpPr>
            <a:spLocks noGrp="1"/>
          </p:cNvSpPr>
          <p:nvPr>
            <p:ph type="title"/>
          </p:nvPr>
        </p:nvSpPr>
        <p:spPr>
          <a:xfrm>
            <a:off x="933734" y="0"/>
            <a:ext cx="10515600" cy="626612"/>
          </a:xfrm>
        </p:spPr>
        <p:txBody>
          <a:bodyPr>
            <a:normAutofit fontScale="90000"/>
          </a:bodyPr>
          <a:lstStyle/>
          <a:p>
            <a:pPr algn="ctr"/>
            <a:r>
              <a:rPr lang="en-US" b="1" dirty="0"/>
              <a:t>Procrustes </a:t>
            </a:r>
            <a:r>
              <a:rPr lang="en-US" b="1" dirty="0" err="1"/>
              <a:t>anova</a:t>
            </a:r>
            <a:endParaRPr lang="en-US" b="1" dirty="0"/>
          </a:p>
        </p:txBody>
      </p:sp>
      <p:sp>
        <p:nvSpPr>
          <p:cNvPr id="3" name="Content Placeholder 2">
            <a:extLst>
              <a:ext uri="{FF2B5EF4-FFF2-40B4-BE49-F238E27FC236}">
                <a16:creationId xmlns:a16="http://schemas.microsoft.com/office/drawing/2014/main" id="{A13C2D55-4AC8-445F-BC6B-0C8D683C6D50}"/>
              </a:ext>
            </a:extLst>
          </p:cNvPr>
          <p:cNvSpPr>
            <a:spLocks noGrp="1"/>
          </p:cNvSpPr>
          <p:nvPr>
            <p:ph idx="1"/>
          </p:nvPr>
        </p:nvSpPr>
        <p:spPr>
          <a:xfrm>
            <a:off x="1069076" y="779930"/>
            <a:ext cx="10326806" cy="2058481"/>
          </a:xfrm>
        </p:spPr>
        <p:txBody>
          <a:bodyPr/>
          <a:lstStyle/>
          <a:p>
            <a:pPr marL="0" indent="0">
              <a:buNone/>
            </a:pPr>
            <a:r>
              <a:rPr lang="en-US" dirty="0"/>
              <a:t>Statistical assessment of the terms in the model using Procrustes distances among specimens. With this approach, the sum-of-squared Procrustes distances are used as a measure of SS. The observed SS are evaluated through permutation. In morphometrics this approach is known as a Procrustes ANOVA</a:t>
            </a:r>
          </a:p>
        </p:txBody>
      </p:sp>
      <p:sp>
        <p:nvSpPr>
          <p:cNvPr id="4" name="Rectangle 3">
            <a:extLst>
              <a:ext uri="{FF2B5EF4-FFF2-40B4-BE49-F238E27FC236}">
                <a16:creationId xmlns:a16="http://schemas.microsoft.com/office/drawing/2014/main" id="{097E5E56-57F8-4195-AAA3-67545B354F2D}"/>
              </a:ext>
            </a:extLst>
          </p:cNvPr>
          <p:cNvSpPr/>
          <p:nvPr/>
        </p:nvSpPr>
        <p:spPr>
          <a:xfrm>
            <a:off x="1069076" y="6473701"/>
            <a:ext cx="10008357" cy="276999"/>
          </a:xfrm>
          <a:prstGeom prst="rect">
            <a:avLst/>
          </a:prstGeom>
        </p:spPr>
        <p:txBody>
          <a:bodyPr wrap="square">
            <a:spAutoFit/>
          </a:bodyPr>
          <a:lstStyle/>
          <a:p>
            <a:r>
              <a:rPr lang="en-US" sz="1200" dirty="0"/>
              <a:t>Goodall C. 1991. Procrustes Methods in the Statistical Analysis of Shape. Journal of the Royal Statistical Society Series B (Methodological) 53:285–339.</a:t>
            </a:r>
            <a:endParaRPr lang="en-US" sz="1200" dirty="0">
              <a:effectLst/>
            </a:endParaRPr>
          </a:p>
        </p:txBody>
      </p:sp>
      <p:sp>
        <p:nvSpPr>
          <p:cNvPr id="11" name="TextBox 10">
            <a:extLst>
              <a:ext uri="{FF2B5EF4-FFF2-40B4-BE49-F238E27FC236}">
                <a16:creationId xmlns:a16="http://schemas.microsoft.com/office/drawing/2014/main" id="{11BBB816-A3E9-44D7-8D79-C5B5A229A3FB}"/>
              </a:ext>
            </a:extLst>
          </p:cNvPr>
          <p:cNvSpPr txBox="1"/>
          <p:nvPr/>
        </p:nvSpPr>
        <p:spPr>
          <a:xfrm>
            <a:off x="377590" y="4972660"/>
            <a:ext cx="5631975" cy="1384995"/>
          </a:xfrm>
          <a:prstGeom prst="rect">
            <a:avLst/>
          </a:prstGeom>
          <a:noFill/>
        </p:spPr>
        <p:txBody>
          <a:bodyPr wrap="square" rtlCol="0">
            <a:spAutoFit/>
          </a:bodyPr>
          <a:lstStyle/>
          <a:p>
            <a:r>
              <a:rPr lang="en-US" sz="1200" b="1" i="1" u="sng" dirty="0"/>
              <a:t>### Example from </a:t>
            </a:r>
            <a:r>
              <a:rPr lang="en-US" sz="1200" b="1" i="1" u="sng" dirty="0" err="1"/>
              <a:t>geomorph</a:t>
            </a:r>
            <a:endParaRPr lang="en-US" sz="1200" b="1" i="1" u="sng" dirty="0"/>
          </a:p>
          <a:p>
            <a:r>
              <a:rPr lang="en-US" sz="1200" i="1" dirty="0"/>
              <a:t>#conduct GPA-alignment  </a:t>
            </a:r>
          </a:p>
          <a:p>
            <a:r>
              <a:rPr lang="en-US" sz="1200" dirty="0" err="1"/>
              <a:t>Y.gpa</a:t>
            </a:r>
            <a:r>
              <a:rPr lang="en-US" sz="1200" dirty="0"/>
              <a:t> &lt;- </a:t>
            </a:r>
            <a:r>
              <a:rPr lang="en-US" sz="1200" dirty="0" err="1"/>
              <a:t>gpagen</a:t>
            </a:r>
            <a:r>
              <a:rPr lang="en-US" sz="1200" dirty="0"/>
              <a:t>(</a:t>
            </a:r>
            <a:r>
              <a:rPr lang="en-US" sz="1200" dirty="0" err="1"/>
              <a:t>plethodon$land</a:t>
            </a:r>
            <a:r>
              <a:rPr lang="en-US" sz="1200" dirty="0"/>
              <a:t>) </a:t>
            </a:r>
          </a:p>
          <a:p>
            <a:r>
              <a:rPr lang="en-US" sz="1200" i="1" dirty="0"/>
              <a:t># construct a </a:t>
            </a:r>
            <a:r>
              <a:rPr lang="en-US" sz="1200" i="1" dirty="0" err="1"/>
              <a:t>geomorph</a:t>
            </a:r>
            <a:r>
              <a:rPr lang="en-US" sz="1200" i="1" dirty="0"/>
              <a:t> data frame</a:t>
            </a:r>
          </a:p>
          <a:p>
            <a:r>
              <a:rPr lang="en-US" sz="1200" dirty="0" err="1"/>
              <a:t>gdf</a:t>
            </a:r>
            <a:r>
              <a:rPr lang="en-US" sz="1200" dirty="0"/>
              <a:t> &lt;- </a:t>
            </a:r>
            <a:r>
              <a:rPr lang="en-US" sz="1200" dirty="0" err="1"/>
              <a:t>geomorph.data.frame</a:t>
            </a:r>
            <a:r>
              <a:rPr lang="en-US" sz="1200" dirty="0"/>
              <a:t>(</a:t>
            </a:r>
            <a:r>
              <a:rPr lang="en-US" sz="1200" dirty="0" err="1"/>
              <a:t>Y.gpa</a:t>
            </a:r>
            <a:r>
              <a:rPr lang="en-US" sz="1200" dirty="0"/>
              <a:t>, site = </a:t>
            </a:r>
            <a:r>
              <a:rPr lang="en-US" sz="1200" dirty="0" err="1"/>
              <a:t>plethodon$site</a:t>
            </a:r>
            <a:r>
              <a:rPr lang="en-US" sz="1200" dirty="0"/>
              <a:t>, species = </a:t>
            </a:r>
            <a:r>
              <a:rPr lang="en-US" sz="1200" dirty="0" err="1"/>
              <a:t>plethodon$species</a:t>
            </a:r>
            <a:r>
              <a:rPr lang="en-US" sz="1200" dirty="0"/>
              <a:t>)</a:t>
            </a:r>
          </a:p>
          <a:p>
            <a:r>
              <a:rPr lang="en-US" sz="1200" dirty="0" err="1"/>
              <a:t>procD.lm</a:t>
            </a:r>
            <a:r>
              <a:rPr lang="en-US" sz="1200" dirty="0"/>
              <a:t>(</a:t>
            </a:r>
            <a:r>
              <a:rPr lang="en-US" sz="1200" dirty="0" err="1"/>
              <a:t>coords</a:t>
            </a:r>
            <a:r>
              <a:rPr lang="en-US" sz="1200" dirty="0"/>
              <a:t> ~ species, data = </a:t>
            </a:r>
            <a:r>
              <a:rPr lang="en-US" sz="1200" dirty="0" err="1"/>
              <a:t>gdf</a:t>
            </a:r>
            <a:r>
              <a:rPr lang="en-US" sz="1200" dirty="0"/>
              <a:t>, </a:t>
            </a:r>
            <a:r>
              <a:rPr lang="en-US" sz="1200" dirty="0" err="1"/>
              <a:t>iter</a:t>
            </a:r>
            <a:r>
              <a:rPr lang="en-US" sz="1200" dirty="0"/>
              <a:t> = 999)</a:t>
            </a:r>
          </a:p>
          <a:p>
            <a:endParaRPr lang="en-US" sz="1200" dirty="0"/>
          </a:p>
        </p:txBody>
      </p:sp>
      <p:sp>
        <p:nvSpPr>
          <p:cNvPr id="13" name="Rectangle 12">
            <a:extLst>
              <a:ext uri="{FF2B5EF4-FFF2-40B4-BE49-F238E27FC236}">
                <a16:creationId xmlns:a16="http://schemas.microsoft.com/office/drawing/2014/main" id="{55026ACB-EDE7-4195-9CC4-D3085D020CBD}"/>
              </a:ext>
            </a:extLst>
          </p:cNvPr>
          <p:cNvSpPr/>
          <p:nvPr/>
        </p:nvSpPr>
        <p:spPr>
          <a:xfrm>
            <a:off x="6332563" y="2916071"/>
            <a:ext cx="5700212" cy="3108543"/>
          </a:xfrm>
          <a:prstGeom prst="rect">
            <a:avLst/>
          </a:prstGeom>
        </p:spPr>
        <p:txBody>
          <a:bodyPr wrap="square">
            <a:spAutoFit/>
          </a:bodyPr>
          <a:lstStyle/>
          <a:p>
            <a:r>
              <a:rPr lang="en-US" sz="1400" b="1" dirty="0"/>
              <a:t>Output of the code</a:t>
            </a:r>
          </a:p>
          <a:p>
            <a:r>
              <a:rPr lang="en-US" sz="1400" dirty="0"/>
              <a:t>Analysis of Variance, using Residual Randomization</a:t>
            </a:r>
          </a:p>
          <a:p>
            <a:r>
              <a:rPr lang="en-US" sz="1400" dirty="0"/>
              <a:t>Permutation procedure: Randomization of null model residuals </a:t>
            </a:r>
          </a:p>
          <a:p>
            <a:r>
              <a:rPr lang="en-US" sz="1400" dirty="0"/>
              <a:t>Number of permutations: 1000 </a:t>
            </a:r>
          </a:p>
          <a:p>
            <a:r>
              <a:rPr lang="en-US" sz="1400" dirty="0"/>
              <a:t>Estimation method: Ordinary Least Squares </a:t>
            </a:r>
          </a:p>
          <a:p>
            <a:r>
              <a:rPr lang="en-US" sz="1400" dirty="0"/>
              <a:t>Sums of Squares and Cross-products: Type I </a:t>
            </a:r>
          </a:p>
          <a:p>
            <a:r>
              <a:rPr lang="en-US" sz="1400" dirty="0"/>
              <a:t>Effect sizes (Z) based on SS distributions</a:t>
            </a:r>
          </a:p>
          <a:p>
            <a:r>
              <a:rPr lang="en-US" sz="1400" dirty="0"/>
              <a:t>          Df       SS        MS     </a:t>
            </a:r>
            <a:r>
              <a:rPr lang="en-US" sz="1400" dirty="0" err="1"/>
              <a:t>Rsq</a:t>
            </a:r>
            <a:r>
              <a:rPr lang="en-US" sz="1400" dirty="0"/>
              <a:t>      F      Z </a:t>
            </a:r>
            <a:r>
              <a:rPr lang="en-US" sz="1400" dirty="0" err="1"/>
              <a:t>Pr</a:t>
            </a:r>
            <a:r>
              <a:rPr lang="en-US" sz="1400" dirty="0"/>
              <a:t>(&gt;SS)   </a:t>
            </a:r>
          </a:p>
          <a:p>
            <a:r>
              <a:rPr lang="en-US" sz="1400" dirty="0"/>
              <a:t>species    1 0.029258 0.0292578 0.14856 6.6304 3.1637   0.001 **</a:t>
            </a:r>
          </a:p>
          <a:p>
            <a:r>
              <a:rPr lang="en-US" sz="1400" dirty="0"/>
              <a:t>Residuals 38 0.167682 0.0044127 0.85144                         </a:t>
            </a:r>
          </a:p>
          <a:p>
            <a:r>
              <a:rPr lang="en-US" sz="1400" dirty="0"/>
              <a:t>Total     39 0.196940                                           </a:t>
            </a:r>
          </a:p>
          <a:p>
            <a:r>
              <a:rPr lang="en-US" sz="1400" dirty="0"/>
              <a:t>---</a:t>
            </a:r>
          </a:p>
          <a:p>
            <a:r>
              <a:rPr lang="en-US" sz="1400" dirty="0" err="1"/>
              <a:t>Signif</a:t>
            </a:r>
            <a:r>
              <a:rPr lang="en-US" sz="1400" dirty="0"/>
              <a:t>. codes:  0 ‘***’ 0.001 ‘**’ 0.01 ‘*’ 0.05 ‘.’ 0.1 ‘ ’ 1</a:t>
            </a:r>
          </a:p>
          <a:p>
            <a:r>
              <a:rPr lang="en-US" sz="1400" dirty="0"/>
              <a:t>Call: </a:t>
            </a:r>
            <a:r>
              <a:rPr lang="en-US" sz="1400" dirty="0" err="1"/>
              <a:t>procD.lm</a:t>
            </a:r>
            <a:r>
              <a:rPr lang="en-US" sz="1400" dirty="0"/>
              <a:t>(f1 = </a:t>
            </a:r>
            <a:r>
              <a:rPr lang="en-US" sz="1400" dirty="0" err="1"/>
              <a:t>coords</a:t>
            </a:r>
            <a:r>
              <a:rPr lang="en-US" sz="1400" dirty="0"/>
              <a:t> ~ species, </a:t>
            </a:r>
            <a:r>
              <a:rPr lang="en-US" sz="1400" dirty="0" err="1"/>
              <a:t>iter</a:t>
            </a:r>
            <a:r>
              <a:rPr lang="en-US" sz="1400" dirty="0"/>
              <a:t> = 999, data = </a:t>
            </a:r>
            <a:r>
              <a:rPr lang="en-US" sz="1400" dirty="0" err="1"/>
              <a:t>gdf</a:t>
            </a:r>
            <a:r>
              <a:rPr lang="en-US" sz="1400" dirty="0"/>
              <a:t>)</a:t>
            </a:r>
          </a:p>
        </p:txBody>
      </p:sp>
      <p:pic>
        <p:nvPicPr>
          <p:cNvPr id="16" name="Picture 15" descr="A close up of a frog&#10;&#10;Description automatically generated">
            <a:extLst>
              <a:ext uri="{FF2B5EF4-FFF2-40B4-BE49-F238E27FC236}">
                <a16:creationId xmlns:a16="http://schemas.microsoft.com/office/drawing/2014/main" id="{8951D68B-BA0B-4360-A09D-027C1D314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183" y="2954457"/>
            <a:ext cx="2853235" cy="1902157"/>
          </a:xfrm>
          <a:prstGeom prst="rect">
            <a:avLst/>
          </a:prstGeom>
        </p:spPr>
      </p:pic>
      <p:pic>
        <p:nvPicPr>
          <p:cNvPr id="18" name="Picture 17" descr="A picture containing animal, salamander, ground, outdoor&#10;&#10;Description automatically generated">
            <a:extLst>
              <a:ext uri="{FF2B5EF4-FFF2-40B4-BE49-F238E27FC236}">
                <a16:creationId xmlns:a16="http://schemas.microsoft.com/office/drawing/2014/main" id="{1826B3B9-19D3-49A6-9D80-24047F85B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9185" y="2993768"/>
            <a:ext cx="2483795" cy="1862846"/>
          </a:xfrm>
          <a:prstGeom prst="rect">
            <a:avLst/>
          </a:prstGeom>
        </p:spPr>
      </p:pic>
    </p:spTree>
    <p:extLst>
      <p:ext uri="{BB962C8B-B14F-4D97-AF65-F5344CB8AC3E}">
        <p14:creationId xmlns:p14="http://schemas.microsoft.com/office/powerpoint/2010/main" val="2005397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46B0-58C4-4C8D-BDE7-296ABA1C9F36}"/>
              </a:ext>
            </a:extLst>
          </p:cNvPr>
          <p:cNvSpPr>
            <a:spLocks noGrp="1"/>
          </p:cNvSpPr>
          <p:nvPr>
            <p:ph type="title"/>
          </p:nvPr>
        </p:nvSpPr>
        <p:spPr>
          <a:xfrm>
            <a:off x="838200" y="1"/>
            <a:ext cx="10515600" cy="573740"/>
          </a:xfrm>
        </p:spPr>
        <p:txBody>
          <a:bodyPr>
            <a:normAutofit fontScale="90000"/>
          </a:bodyPr>
          <a:lstStyle/>
          <a:p>
            <a:pPr algn="ctr"/>
            <a:r>
              <a:rPr lang="en-US" sz="4000" b="1" dirty="0"/>
              <a:t>Analysis of symmetry with geometric morpho.</a:t>
            </a:r>
          </a:p>
        </p:txBody>
      </p:sp>
      <p:sp>
        <p:nvSpPr>
          <p:cNvPr id="4" name="Rectangle 3">
            <a:extLst>
              <a:ext uri="{FF2B5EF4-FFF2-40B4-BE49-F238E27FC236}">
                <a16:creationId xmlns:a16="http://schemas.microsoft.com/office/drawing/2014/main" id="{43294C9B-DEE0-4783-B127-478DA21DE037}"/>
              </a:ext>
            </a:extLst>
          </p:cNvPr>
          <p:cNvSpPr/>
          <p:nvPr/>
        </p:nvSpPr>
        <p:spPr>
          <a:xfrm>
            <a:off x="421341" y="6378049"/>
            <a:ext cx="11349317" cy="461665"/>
          </a:xfrm>
          <a:prstGeom prst="rect">
            <a:avLst/>
          </a:prstGeom>
        </p:spPr>
        <p:txBody>
          <a:bodyPr wrap="square">
            <a:spAutoFit/>
          </a:bodyPr>
          <a:lstStyle/>
          <a:p>
            <a:pPr marL="171450" indent="-171450">
              <a:buFont typeface="Arial" panose="020B0604020202020204" pitchFamily="34" charset="0"/>
              <a:buChar char="•"/>
            </a:pPr>
            <a:r>
              <a:rPr lang="en-US" sz="1200" dirty="0"/>
              <a:t>Klingenberg CP. 2015. Analyzing Fluctuating Asymmetry with Geometric Morphometrics: Concepts, Methods, and Applications. Symmetry 7:843–934.</a:t>
            </a:r>
          </a:p>
          <a:p>
            <a:pPr marL="171450" indent="-171450">
              <a:buFont typeface="Arial" panose="020B0604020202020204" pitchFamily="34" charset="0"/>
              <a:buChar char="•"/>
            </a:pPr>
            <a:r>
              <a:rPr lang="en-US" sz="1200" dirty="0"/>
              <a:t>Klingenberg CP, </a:t>
            </a:r>
            <a:r>
              <a:rPr lang="en-US" sz="1200" dirty="0" err="1"/>
              <a:t>Barluenga</a:t>
            </a:r>
            <a:r>
              <a:rPr lang="en-US" sz="1200" dirty="0"/>
              <a:t> M, Meyer A. 2002. Shape Analysis of Symmetric Structures: Quantifying Variation Among Individuals and Asymmetry. Evolution 56:1909–1920.</a:t>
            </a:r>
            <a:endParaRPr lang="en-US" sz="1200" dirty="0">
              <a:effectLst/>
            </a:endParaRPr>
          </a:p>
        </p:txBody>
      </p:sp>
      <p:pic>
        <p:nvPicPr>
          <p:cNvPr id="7" name="Picture 6">
            <a:extLst>
              <a:ext uri="{FF2B5EF4-FFF2-40B4-BE49-F238E27FC236}">
                <a16:creationId xmlns:a16="http://schemas.microsoft.com/office/drawing/2014/main" id="{817A20AD-D8FE-4EE2-A683-484BDE3EA245}"/>
              </a:ext>
            </a:extLst>
          </p:cNvPr>
          <p:cNvPicPr>
            <a:picLocks noChangeAspect="1"/>
          </p:cNvPicPr>
          <p:nvPr/>
        </p:nvPicPr>
        <p:blipFill rotWithShape="1">
          <a:blip r:embed="rId3"/>
          <a:srcRect l="3903" r="3520" b="46097"/>
          <a:stretch/>
        </p:blipFill>
        <p:spPr>
          <a:xfrm>
            <a:off x="7246364" y="1075979"/>
            <a:ext cx="4790961" cy="2636212"/>
          </a:xfrm>
          <a:prstGeom prst="rect">
            <a:avLst/>
          </a:prstGeom>
        </p:spPr>
      </p:pic>
      <p:sp>
        <p:nvSpPr>
          <p:cNvPr id="8" name="Rectangle 7">
            <a:extLst>
              <a:ext uri="{FF2B5EF4-FFF2-40B4-BE49-F238E27FC236}">
                <a16:creationId xmlns:a16="http://schemas.microsoft.com/office/drawing/2014/main" id="{05A19F8C-C651-45F3-B0A2-57259D0D3771}"/>
              </a:ext>
            </a:extLst>
          </p:cNvPr>
          <p:cNvSpPr/>
          <p:nvPr/>
        </p:nvSpPr>
        <p:spPr>
          <a:xfrm>
            <a:off x="35859" y="4244186"/>
            <a:ext cx="12191999" cy="2031325"/>
          </a:xfrm>
          <a:prstGeom prst="rect">
            <a:avLst/>
          </a:prstGeom>
        </p:spPr>
        <p:txBody>
          <a:bodyPr wrap="square">
            <a:spAutoFit/>
          </a:bodyPr>
          <a:lstStyle/>
          <a:p>
            <a:r>
              <a:rPr lang="en-US" b="1" dirty="0">
                <a:latin typeface="TimesNewRomanPSMT"/>
              </a:rPr>
              <a:t>Directional asymmetry (DA) </a:t>
            </a:r>
            <a:r>
              <a:rPr lang="en-US" dirty="0">
                <a:latin typeface="TimesNewRomanPSMT"/>
              </a:rPr>
              <a:t>is the mean asymmetry in the population, and therefore can be estimated as the average of individual left–right shape differences over all the individual. Or equivalently, as the difference between the </a:t>
            </a:r>
            <a:r>
              <a:rPr lang="en-US" u="sng" dirty="0">
                <a:latin typeface="TimesNewRomanPSMT"/>
              </a:rPr>
              <a:t>average of all left configurations and the average of all right configurations</a:t>
            </a:r>
            <a:r>
              <a:rPr lang="en-US" dirty="0">
                <a:latin typeface="TimesNewRomanPSMT"/>
              </a:rPr>
              <a:t>. </a:t>
            </a:r>
          </a:p>
          <a:p>
            <a:r>
              <a:rPr lang="en-US" b="1" dirty="0">
                <a:latin typeface="TimesNewRomanPSMT"/>
              </a:rPr>
              <a:t>Fluctuating asymmetry (FA) </a:t>
            </a:r>
            <a:r>
              <a:rPr lang="en-US" dirty="0">
                <a:latin typeface="TimesNewRomanPSMT"/>
              </a:rPr>
              <a:t>is the variation of individual asymmetries around the average of directional asymmetry, and thus can be computed as each </a:t>
            </a:r>
            <a:r>
              <a:rPr lang="en-US" u="sng" dirty="0">
                <a:latin typeface="TimesNewRomanPSMT"/>
              </a:rPr>
              <a:t>individual’s left–right shape difference minus the overall average of the left–right shape differences</a:t>
            </a:r>
            <a:r>
              <a:rPr lang="en-US" dirty="0">
                <a:latin typeface="TimesNewRomanPSMT"/>
              </a:rPr>
              <a:t>. </a:t>
            </a:r>
          </a:p>
          <a:p>
            <a:r>
              <a:rPr lang="en-US" b="1" dirty="0">
                <a:latin typeface="TimesNewRomanPSMT"/>
              </a:rPr>
              <a:t>FA Score: </a:t>
            </a:r>
            <a:r>
              <a:rPr lang="en-US" dirty="0">
                <a:latin typeface="TimesNewRomanPSMT"/>
              </a:rPr>
              <a:t>Sqrt of sum of an individual’s FA^2 (akin to Procrustes distance), is a metric used in studies of asymmetry and developmental instability. </a:t>
            </a:r>
            <a:endParaRPr lang="en-US" dirty="0"/>
          </a:p>
        </p:txBody>
      </p:sp>
      <p:grpSp>
        <p:nvGrpSpPr>
          <p:cNvPr id="15" name="Group 14">
            <a:extLst>
              <a:ext uri="{FF2B5EF4-FFF2-40B4-BE49-F238E27FC236}">
                <a16:creationId xmlns:a16="http://schemas.microsoft.com/office/drawing/2014/main" id="{60385822-1D00-44A7-914C-D00B411B6AED}"/>
              </a:ext>
            </a:extLst>
          </p:cNvPr>
          <p:cNvGrpSpPr/>
          <p:nvPr/>
        </p:nvGrpSpPr>
        <p:grpSpPr>
          <a:xfrm>
            <a:off x="75489" y="1075979"/>
            <a:ext cx="3811647" cy="2528208"/>
            <a:chOff x="352994" y="960193"/>
            <a:chExt cx="3811647" cy="2528208"/>
          </a:xfrm>
        </p:grpSpPr>
        <p:grpSp>
          <p:nvGrpSpPr>
            <p:cNvPr id="11" name="Group 10">
              <a:extLst>
                <a:ext uri="{FF2B5EF4-FFF2-40B4-BE49-F238E27FC236}">
                  <a16:creationId xmlns:a16="http://schemas.microsoft.com/office/drawing/2014/main" id="{1DF14C9D-7180-4921-80D7-86D8B46ADBDA}"/>
                </a:ext>
              </a:extLst>
            </p:cNvPr>
            <p:cNvGrpSpPr/>
            <p:nvPr/>
          </p:nvGrpSpPr>
          <p:grpSpPr>
            <a:xfrm>
              <a:off x="352994" y="1329525"/>
              <a:ext cx="3811647" cy="2158876"/>
              <a:chOff x="343895" y="1206140"/>
              <a:chExt cx="3811647" cy="2158876"/>
            </a:xfrm>
          </p:grpSpPr>
          <p:pic>
            <p:nvPicPr>
              <p:cNvPr id="5" name="Picture 4">
                <a:extLst>
                  <a:ext uri="{FF2B5EF4-FFF2-40B4-BE49-F238E27FC236}">
                    <a16:creationId xmlns:a16="http://schemas.microsoft.com/office/drawing/2014/main" id="{9AB8B587-CB23-4992-93FE-F68EB614D81C}"/>
                  </a:ext>
                </a:extLst>
              </p:cNvPr>
              <p:cNvPicPr>
                <a:picLocks noChangeAspect="1"/>
              </p:cNvPicPr>
              <p:nvPr/>
            </p:nvPicPr>
            <p:blipFill rotWithShape="1">
              <a:blip r:embed="rId4"/>
              <a:srcRect t="6990" b="26737"/>
              <a:stretch/>
            </p:blipFill>
            <p:spPr>
              <a:xfrm>
                <a:off x="343895" y="1206140"/>
                <a:ext cx="3811647" cy="1873705"/>
              </a:xfrm>
              <a:prstGeom prst="rect">
                <a:avLst/>
              </a:prstGeom>
            </p:spPr>
          </p:pic>
          <p:sp>
            <p:nvSpPr>
              <p:cNvPr id="9" name="TextBox 8">
                <a:extLst>
                  <a:ext uri="{FF2B5EF4-FFF2-40B4-BE49-F238E27FC236}">
                    <a16:creationId xmlns:a16="http://schemas.microsoft.com/office/drawing/2014/main" id="{AC8536A3-E6BA-40A5-A381-AECC3D4A1ED3}"/>
                  </a:ext>
                </a:extLst>
              </p:cNvPr>
              <p:cNvSpPr txBox="1"/>
              <p:nvPr/>
            </p:nvSpPr>
            <p:spPr>
              <a:xfrm>
                <a:off x="1111896" y="2995684"/>
                <a:ext cx="1120691" cy="369332"/>
              </a:xfrm>
              <a:prstGeom prst="rect">
                <a:avLst/>
              </a:prstGeom>
              <a:noFill/>
            </p:spPr>
            <p:txBody>
              <a:bodyPr wrap="none" rtlCol="0">
                <a:spAutoFit/>
              </a:bodyPr>
              <a:lstStyle/>
              <a:p>
                <a:r>
                  <a:rPr lang="en-US" dirty="0"/>
                  <a:t>Matching </a:t>
                </a:r>
              </a:p>
            </p:txBody>
          </p:sp>
          <p:sp>
            <p:nvSpPr>
              <p:cNvPr id="10" name="TextBox 9">
                <a:extLst>
                  <a:ext uri="{FF2B5EF4-FFF2-40B4-BE49-F238E27FC236}">
                    <a16:creationId xmlns:a16="http://schemas.microsoft.com/office/drawing/2014/main" id="{EC65A68D-B30B-4B16-A10C-BF336BCE4394}"/>
                  </a:ext>
                </a:extLst>
              </p:cNvPr>
              <p:cNvSpPr txBox="1"/>
              <p:nvPr/>
            </p:nvSpPr>
            <p:spPr>
              <a:xfrm>
                <a:off x="3022981" y="2995684"/>
                <a:ext cx="856325" cy="369332"/>
              </a:xfrm>
              <a:prstGeom prst="rect">
                <a:avLst/>
              </a:prstGeom>
              <a:noFill/>
            </p:spPr>
            <p:txBody>
              <a:bodyPr wrap="none" rtlCol="0">
                <a:spAutoFit/>
              </a:bodyPr>
              <a:lstStyle/>
              <a:p>
                <a:r>
                  <a:rPr lang="en-US" dirty="0"/>
                  <a:t>Object </a:t>
                </a:r>
              </a:p>
            </p:txBody>
          </p:sp>
        </p:grpSp>
        <p:sp>
          <p:nvSpPr>
            <p:cNvPr id="12" name="TextBox 11">
              <a:extLst>
                <a:ext uri="{FF2B5EF4-FFF2-40B4-BE49-F238E27FC236}">
                  <a16:creationId xmlns:a16="http://schemas.microsoft.com/office/drawing/2014/main" id="{A5B5B569-3F55-41DE-B880-71F9A8C9DA31}"/>
                </a:ext>
              </a:extLst>
            </p:cNvPr>
            <p:cNvSpPr txBox="1"/>
            <p:nvPr/>
          </p:nvSpPr>
          <p:spPr>
            <a:xfrm>
              <a:off x="1364381" y="960193"/>
              <a:ext cx="2044086" cy="369332"/>
            </a:xfrm>
            <a:prstGeom prst="rect">
              <a:avLst/>
            </a:prstGeom>
            <a:noFill/>
          </p:spPr>
          <p:txBody>
            <a:bodyPr wrap="none" rtlCol="0">
              <a:spAutoFit/>
            </a:bodyPr>
            <a:lstStyle/>
            <a:p>
              <a:r>
                <a:rPr lang="en-US" b="1" dirty="0"/>
                <a:t>Types of symmetry </a:t>
              </a:r>
            </a:p>
          </p:txBody>
        </p:sp>
      </p:grpSp>
      <p:grpSp>
        <p:nvGrpSpPr>
          <p:cNvPr id="14" name="Group 13">
            <a:extLst>
              <a:ext uri="{FF2B5EF4-FFF2-40B4-BE49-F238E27FC236}">
                <a16:creationId xmlns:a16="http://schemas.microsoft.com/office/drawing/2014/main" id="{8CAF3B1B-BBE1-4259-970D-746C74C00FBD}"/>
              </a:ext>
            </a:extLst>
          </p:cNvPr>
          <p:cNvGrpSpPr/>
          <p:nvPr/>
        </p:nvGrpSpPr>
        <p:grpSpPr>
          <a:xfrm>
            <a:off x="4295897" y="504188"/>
            <a:ext cx="2780131" cy="3637460"/>
            <a:chOff x="4793608" y="455580"/>
            <a:chExt cx="2780131" cy="3637460"/>
          </a:xfrm>
        </p:grpSpPr>
        <p:pic>
          <p:nvPicPr>
            <p:cNvPr id="6" name="Picture 5">
              <a:extLst>
                <a:ext uri="{FF2B5EF4-FFF2-40B4-BE49-F238E27FC236}">
                  <a16:creationId xmlns:a16="http://schemas.microsoft.com/office/drawing/2014/main" id="{CCC40BF0-E0BD-46B0-8FF3-5ED10628053D}"/>
                </a:ext>
              </a:extLst>
            </p:cNvPr>
            <p:cNvPicPr>
              <a:picLocks noChangeAspect="1"/>
            </p:cNvPicPr>
            <p:nvPr/>
          </p:nvPicPr>
          <p:blipFill rotWithShape="1">
            <a:blip r:embed="rId5"/>
            <a:srcRect l="19163" r="17470" b="23103"/>
            <a:stretch/>
          </p:blipFill>
          <p:spPr>
            <a:xfrm>
              <a:off x="4793608" y="455580"/>
              <a:ext cx="2780131" cy="2894353"/>
            </a:xfrm>
            <a:prstGeom prst="rect">
              <a:avLst/>
            </a:prstGeom>
          </p:spPr>
        </p:pic>
        <p:sp>
          <p:nvSpPr>
            <p:cNvPr id="13" name="TextBox 12">
              <a:extLst>
                <a:ext uri="{FF2B5EF4-FFF2-40B4-BE49-F238E27FC236}">
                  <a16:creationId xmlns:a16="http://schemas.microsoft.com/office/drawing/2014/main" id="{8632BE0C-6810-463E-A17F-EB1FAF3F50F6}"/>
                </a:ext>
              </a:extLst>
            </p:cNvPr>
            <p:cNvSpPr txBox="1"/>
            <p:nvPr/>
          </p:nvSpPr>
          <p:spPr>
            <a:xfrm>
              <a:off x="5108020" y="3262043"/>
              <a:ext cx="2047675" cy="830997"/>
            </a:xfrm>
            <a:prstGeom prst="rect">
              <a:avLst/>
            </a:prstGeom>
            <a:noFill/>
          </p:spPr>
          <p:txBody>
            <a:bodyPr wrap="none" rtlCol="0">
              <a:spAutoFit/>
            </a:bodyPr>
            <a:lstStyle/>
            <a:p>
              <a:pPr algn="ctr"/>
              <a:r>
                <a:rPr lang="en-US" sz="1600" b="1" dirty="0">
                  <a:solidFill>
                    <a:srgbClr val="0000FF"/>
                  </a:solidFill>
                </a:rPr>
                <a:t>Original configuration</a:t>
              </a:r>
            </a:p>
            <a:p>
              <a:pPr algn="ctr"/>
              <a:r>
                <a:rPr lang="en-US" sz="1600" b="1" dirty="0">
                  <a:solidFill>
                    <a:srgbClr val="FF0000"/>
                  </a:solidFill>
                </a:rPr>
                <a:t>Reflected and </a:t>
              </a:r>
              <a:r>
                <a:rPr lang="en-US" sz="1600" b="1" dirty="0" err="1">
                  <a:solidFill>
                    <a:srgbClr val="FF0000"/>
                  </a:solidFill>
                </a:rPr>
                <a:t>relabed</a:t>
              </a:r>
              <a:endParaRPr lang="en-US" sz="1600" b="1" dirty="0">
                <a:solidFill>
                  <a:srgbClr val="FF0000"/>
                </a:solidFill>
              </a:endParaRPr>
            </a:p>
            <a:p>
              <a:pPr algn="ctr"/>
              <a:r>
                <a:rPr lang="en-US" sz="1600" b="1" dirty="0">
                  <a:solidFill>
                    <a:srgbClr val="7030A0"/>
                  </a:solidFill>
                </a:rPr>
                <a:t>Symmetrized  </a:t>
              </a:r>
            </a:p>
          </p:txBody>
        </p:sp>
      </p:grpSp>
      <p:sp>
        <p:nvSpPr>
          <p:cNvPr id="16" name="TextBox 15">
            <a:extLst>
              <a:ext uri="{FF2B5EF4-FFF2-40B4-BE49-F238E27FC236}">
                <a16:creationId xmlns:a16="http://schemas.microsoft.com/office/drawing/2014/main" id="{26E6C55B-DCEB-4288-BE2D-89806272CCEF}"/>
              </a:ext>
            </a:extLst>
          </p:cNvPr>
          <p:cNvSpPr txBox="1"/>
          <p:nvPr/>
        </p:nvSpPr>
        <p:spPr>
          <a:xfrm>
            <a:off x="7064808" y="725437"/>
            <a:ext cx="1176155" cy="523220"/>
          </a:xfrm>
          <a:prstGeom prst="rect">
            <a:avLst/>
          </a:prstGeom>
          <a:noFill/>
        </p:spPr>
        <p:txBody>
          <a:bodyPr wrap="none" rtlCol="0">
            <a:spAutoFit/>
          </a:bodyPr>
          <a:lstStyle/>
          <a:p>
            <a:pPr algn="ctr"/>
            <a:r>
              <a:rPr lang="en-US" sz="1400" dirty="0"/>
              <a:t>Symmetrized </a:t>
            </a:r>
          </a:p>
          <a:p>
            <a:pPr algn="ctr"/>
            <a:r>
              <a:rPr lang="en-US" sz="1400" dirty="0"/>
              <a:t>mean shape</a:t>
            </a:r>
          </a:p>
        </p:txBody>
      </p:sp>
      <p:sp>
        <p:nvSpPr>
          <p:cNvPr id="17" name="TextBox 16">
            <a:extLst>
              <a:ext uri="{FF2B5EF4-FFF2-40B4-BE49-F238E27FC236}">
                <a16:creationId xmlns:a16="http://schemas.microsoft.com/office/drawing/2014/main" id="{CFE0F11C-E0E4-4854-B7B2-1B1EEEE77B53}"/>
              </a:ext>
            </a:extLst>
          </p:cNvPr>
          <p:cNvSpPr txBox="1"/>
          <p:nvPr/>
        </p:nvSpPr>
        <p:spPr>
          <a:xfrm>
            <a:off x="6920216" y="3234855"/>
            <a:ext cx="1465337" cy="523220"/>
          </a:xfrm>
          <a:prstGeom prst="rect">
            <a:avLst/>
          </a:prstGeom>
          <a:noFill/>
        </p:spPr>
        <p:txBody>
          <a:bodyPr wrap="none" rtlCol="0">
            <a:spAutoFit/>
          </a:bodyPr>
          <a:lstStyle/>
          <a:p>
            <a:pPr algn="ctr"/>
            <a:r>
              <a:rPr lang="en-US" sz="1400" dirty="0"/>
              <a:t>Mean asymmetry</a:t>
            </a:r>
          </a:p>
          <a:p>
            <a:pPr algn="ctr"/>
            <a:r>
              <a:rPr lang="en-US" sz="1400" dirty="0"/>
              <a:t>(DA)</a:t>
            </a:r>
          </a:p>
        </p:txBody>
      </p:sp>
      <p:sp>
        <p:nvSpPr>
          <p:cNvPr id="18" name="TextBox 17">
            <a:extLst>
              <a:ext uri="{FF2B5EF4-FFF2-40B4-BE49-F238E27FC236}">
                <a16:creationId xmlns:a16="http://schemas.microsoft.com/office/drawing/2014/main" id="{276065BC-3CB7-47AB-A638-30A18E86C559}"/>
              </a:ext>
            </a:extLst>
          </p:cNvPr>
          <p:cNvSpPr txBox="1"/>
          <p:nvPr/>
        </p:nvSpPr>
        <p:spPr>
          <a:xfrm>
            <a:off x="8411299" y="690520"/>
            <a:ext cx="1839093" cy="523220"/>
          </a:xfrm>
          <a:prstGeom prst="rect">
            <a:avLst/>
          </a:prstGeom>
          <a:noFill/>
        </p:spPr>
        <p:txBody>
          <a:bodyPr wrap="none" rtlCol="0">
            <a:spAutoFit/>
          </a:bodyPr>
          <a:lstStyle/>
          <a:p>
            <a:pPr algn="ctr"/>
            <a:r>
              <a:rPr lang="en-US" sz="1400" dirty="0"/>
              <a:t>PCA on </a:t>
            </a:r>
          </a:p>
          <a:p>
            <a:pPr algn="ctr"/>
            <a:r>
              <a:rPr lang="en-US" sz="1400" dirty="0"/>
              <a:t>Symmetric component</a:t>
            </a:r>
          </a:p>
        </p:txBody>
      </p:sp>
      <p:sp>
        <p:nvSpPr>
          <p:cNvPr id="19" name="TextBox 18">
            <a:extLst>
              <a:ext uri="{FF2B5EF4-FFF2-40B4-BE49-F238E27FC236}">
                <a16:creationId xmlns:a16="http://schemas.microsoft.com/office/drawing/2014/main" id="{B9E96C5B-4F4F-420D-AED3-FC7C2704B247}"/>
              </a:ext>
            </a:extLst>
          </p:cNvPr>
          <p:cNvSpPr txBox="1"/>
          <p:nvPr/>
        </p:nvSpPr>
        <p:spPr>
          <a:xfrm>
            <a:off x="10246473" y="690520"/>
            <a:ext cx="1930978" cy="523220"/>
          </a:xfrm>
          <a:prstGeom prst="rect">
            <a:avLst/>
          </a:prstGeom>
          <a:noFill/>
        </p:spPr>
        <p:txBody>
          <a:bodyPr wrap="none" rtlCol="0">
            <a:spAutoFit/>
          </a:bodyPr>
          <a:lstStyle/>
          <a:p>
            <a:pPr algn="ctr"/>
            <a:r>
              <a:rPr lang="en-US" sz="1400" dirty="0"/>
              <a:t>PCA on </a:t>
            </a:r>
          </a:p>
          <a:p>
            <a:pPr algn="ctr"/>
            <a:r>
              <a:rPr lang="en-US" sz="1400" dirty="0"/>
              <a:t>Asymmetric component</a:t>
            </a:r>
          </a:p>
        </p:txBody>
      </p:sp>
    </p:spTree>
    <p:extLst>
      <p:ext uri="{BB962C8B-B14F-4D97-AF65-F5344CB8AC3E}">
        <p14:creationId xmlns:p14="http://schemas.microsoft.com/office/powerpoint/2010/main" val="4100551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5E64-FF2F-4849-86A2-F20734CADAE2}"/>
              </a:ext>
            </a:extLst>
          </p:cNvPr>
          <p:cNvSpPr>
            <a:spLocks noGrp="1"/>
          </p:cNvSpPr>
          <p:nvPr>
            <p:ph type="title"/>
          </p:nvPr>
        </p:nvSpPr>
        <p:spPr>
          <a:xfrm>
            <a:off x="0" y="1"/>
            <a:ext cx="12192000" cy="748552"/>
          </a:xfrm>
        </p:spPr>
        <p:txBody>
          <a:bodyPr/>
          <a:lstStyle/>
          <a:p>
            <a:pPr algn="ctr"/>
            <a:r>
              <a:rPr lang="en-US" b="1" dirty="0"/>
              <a:t>Study of allometry with geometric morphometrics</a:t>
            </a:r>
          </a:p>
        </p:txBody>
      </p:sp>
      <p:sp>
        <p:nvSpPr>
          <p:cNvPr id="12" name="Content Placeholder 11">
            <a:extLst>
              <a:ext uri="{FF2B5EF4-FFF2-40B4-BE49-F238E27FC236}">
                <a16:creationId xmlns:a16="http://schemas.microsoft.com/office/drawing/2014/main" id="{CB6526FD-8CA3-4F54-BAA7-5A348CEB9CCE}"/>
              </a:ext>
            </a:extLst>
          </p:cNvPr>
          <p:cNvSpPr>
            <a:spLocks noGrp="1"/>
          </p:cNvSpPr>
          <p:nvPr>
            <p:ph sz="half" idx="1"/>
          </p:nvPr>
        </p:nvSpPr>
        <p:spPr>
          <a:xfrm>
            <a:off x="609599" y="1588060"/>
            <a:ext cx="5181600" cy="4351338"/>
          </a:xfrm>
        </p:spPr>
        <p:txBody>
          <a:bodyPr>
            <a:normAutofit fontScale="77500" lnSpcReduction="20000"/>
          </a:bodyPr>
          <a:lstStyle/>
          <a:p>
            <a:r>
              <a:rPr lang="en-US" dirty="0"/>
              <a:t>For studying allometry with geometric morphometric data, the most straightforward method is to use a multivariate regression of the shape variables onto a measure of size (Monteiro 1999). </a:t>
            </a:r>
          </a:p>
          <a:p>
            <a:r>
              <a:rPr lang="en-US" dirty="0"/>
              <a:t>The shape variables are the coordinates of the specimens in the shape tangent space and the shape measure is centroid size or the logarithm of centroid size. Because the scaling step of the Procrustes superimposition removes variation of size, the shape tangent space does not contain any size variation, and therefore size and shape are logically separate from each other. </a:t>
            </a:r>
          </a:p>
        </p:txBody>
      </p:sp>
      <p:sp>
        <p:nvSpPr>
          <p:cNvPr id="13" name="Rectangle 12">
            <a:extLst>
              <a:ext uri="{FF2B5EF4-FFF2-40B4-BE49-F238E27FC236}">
                <a16:creationId xmlns:a16="http://schemas.microsoft.com/office/drawing/2014/main" id="{12BB9EED-693F-4276-AAD8-BA816933ED27}"/>
              </a:ext>
            </a:extLst>
          </p:cNvPr>
          <p:cNvSpPr/>
          <p:nvPr/>
        </p:nvSpPr>
        <p:spPr>
          <a:xfrm>
            <a:off x="831476" y="5794811"/>
            <a:ext cx="10322859" cy="646331"/>
          </a:xfrm>
          <a:prstGeom prst="rect">
            <a:avLst/>
          </a:prstGeom>
        </p:spPr>
        <p:txBody>
          <a:bodyPr wrap="square">
            <a:spAutoFit/>
          </a:bodyPr>
          <a:lstStyle/>
          <a:p>
            <a:pPr marL="171450" indent="-171450">
              <a:buFont typeface="Arial" panose="020B0604020202020204" pitchFamily="34" charset="0"/>
              <a:buChar char="•"/>
            </a:pPr>
            <a:r>
              <a:rPr lang="en-US" sz="1200" dirty="0"/>
              <a:t>Monteiro LR. 1999. Multivariate regression models and geometric morphometrics: the search for causal factors in the analysis of shape. Syst Biol 48:192–199.</a:t>
            </a:r>
          </a:p>
          <a:p>
            <a:pPr marL="171450" indent="-171450">
              <a:buFont typeface="Arial" panose="020B0604020202020204" pitchFamily="34" charset="0"/>
              <a:buChar char="•"/>
            </a:pPr>
            <a:r>
              <a:rPr lang="en-US" sz="1200" dirty="0"/>
              <a:t>Drake AG, Klingenberg CP. 2008. The pace of morphological change: historical transformation of skull shape in St Bernard dogs. Proc Biol Sci 275:71–76.</a:t>
            </a:r>
          </a:p>
          <a:p>
            <a:pPr marL="171450" indent="-171450">
              <a:buFont typeface="Arial" panose="020B0604020202020204" pitchFamily="34" charset="0"/>
              <a:buChar char="•"/>
            </a:pPr>
            <a:r>
              <a:rPr lang="en-US" sz="1200" dirty="0"/>
              <a:t>Klingenberg CP. 2016. Size, shape, and form: concepts of allometry in geometric morphometrics. Dev Genes </a:t>
            </a:r>
            <a:r>
              <a:rPr lang="en-US" sz="1200" dirty="0" err="1"/>
              <a:t>Evol</a:t>
            </a:r>
            <a:r>
              <a:rPr lang="en-US" sz="1200" dirty="0"/>
              <a:t> 226:113–137.</a:t>
            </a:r>
            <a:endParaRPr lang="en-US" sz="1200" dirty="0">
              <a:effectLst/>
            </a:endParaRPr>
          </a:p>
        </p:txBody>
      </p:sp>
      <p:sp>
        <p:nvSpPr>
          <p:cNvPr id="16" name="Content Placeholder 11">
            <a:extLst>
              <a:ext uri="{FF2B5EF4-FFF2-40B4-BE49-F238E27FC236}">
                <a16:creationId xmlns:a16="http://schemas.microsoft.com/office/drawing/2014/main" id="{E03C6DB2-4FBE-417A-99F7-8F2C58FAFA34}"/>
              </a:ext>
            </a:extLst>
          </p:cNvPr>
          <p:cNvSpPr txBox="1">
            <a:spLocks/>
          </p:cNvSpPr>
          <p:nvPr/>
        </p:nvSpPr>
        <p:spPr>
          <a:xfrm>
            <a:off x="5772148" y="1588060"/>
            <a:ext cx="5181600"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Thus, it makes sense to test whether there is allometry by examining whether size and shape are correlated statistically. If so, the patterns of allometry can be characterized as the expected shape change per unit of increase in size. Multivariate regression and the tests associated with it can perform both those tasks.</a:t>
            </a:r>
          </a:p>
          <a:p>
            <a:r>
              <a:rPr lang="en-US" dirty="0"/>
              <a:t>Compute regression scores by projecting the data points in shape space onto an axis in the direction of the regression vector (Drake and Klingenberg 2008). This is the shape variable that has the maximal covariation with centroid size (or log-transformed centroid size, if that was used as the independent variable) and is therefore an optimal summary variable.</a:t>
            </a:r>
          </a:p>
        </p:txBody>
      </p:sp>
    </p:spTree>
    <p:extLst>
      <p:ext uri="{BB962C8B-B14F-4D97-AF65-F5344CB8AC3E}">
        <p14:creationId xmlns:p14="http://schemas.microsoft.com/office/powerpoint/2010/main" val="3492565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5E64-FF2F-4849-86A2-F20734CADAE2}"/>
              </a:ext>
            </a:extLst>
          </p:cNvPr>
          <p:cNvSpPr>
            <a:spLocks noGrp="1"/>
          </p:cNvSpPr>
          <p:nvPr>
            <p:ph type="title"/>
          </p:nvPr>
        </p:nvSpPr>
        <p:spPr>
          <a:xfrm>
            <a:off x="0" y="1"/>
            <a:ext cx="12192000" cy="748552"/>
          </a:xfrm>
        </p:spPr>
        <p:txBody>
          <a:bodyPr/>
          <a:lstStyle/>
          <a:p>
            <a:pPr algn="ctr"/>
            <a:r>
              <a:rPr lang="en-US" b="1" dirty="0"/>
              <a:t>Effect of skull size on the skull shape</a:t>
            </a:r>
          </a:p>
        </p:txBody>
      </p:sp>
      <p:pic>
        <p:nvPicPr>
          <p:cNvPr id="6" name="Log.CentroidSize_top">
            <a:hlinkClick r:id="" action="ppaction://media"/>
            <a:extLst>
              <a:ext uri="{FF2B5EF4-FFF2-40B4-BE49-F238E27FC236}">
                <a16:creationId xmlns:a16="http://schemas.microsoft.com/office/drawing/2014/main" id="{92F0EBD5-B209-4BB8-B040-65ED13C42DEF}"/>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7700681" y="3285845"/>
            <a:ext cx="3359042" cy="2612931"/>
          </a:xfrm>
        </p:spPr>
      </p:pic>
      <p:pic>
        <p:nvPicPr>
          <p:cNvPr id="5" name="Log.CentroidSize_Bot">
            <a:hlinkClick r:id="" action="ppaction://media"/>
            <a:extLst>
              <a:ext uri="{FF2B5EF4-FFF2-40B4-BE49-F238E27FC236}">
                <a16:creationId xmlns:a16="http://schemas.microsoft.com/office/drawing/2014/main" id="{FA65C925-32C3-4881-A6F6-3D4E25659C4F}"/>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7700681" y="641257"/>
            <a:ext cx="3316941" cy="2580181"/>
          </a:xfrm>
        </p:spPr>
      </p:pic>
      <p:pic>
        <p:nvPicPr>
          <p:cNvPr id="7" name="Picture 6">
            <a:extLst>
              <a:ext uri="{FF2B5EF4-FFF2-40B4-BE49-F238E27FC236}">
                <a16:creationId xmlns:a16="http://schemas.microsoft.com/office/drawing/2014/main" id="{6AC1F517-3195-4C4D-A528-7E3B02D0D27E}"/>
              </a:ext>
            </a:extLst>
          </p:cNvPr>
          <p:cNvPicPr/>
          <p:nvPr/>
        </p:nvPicPr>
        <p:blipFill rotWithShape="1">
          <a:blip r:embed="rId8" cstate="print">
            <a:extLst>
              <a:ext uri="{28A0092B-C50C-407E-A947-70E740481C1C}">
                <a14:useLocalDpi xmlns:a14="http://schemas.microsoft.com/office/drawing/2010/main" val="0"/>
              </a:ext>
            </a:extLst>
          </a:blip>
          <a:srcRect b="63309"/>
          <a:stretch/>
        </p:blipFill>
        <p:spPr bwMode="auto">
          <a:xfrm>
            <a:off x="1011253" y="1458595"/>
            <a:ext cx="4535805" cy="3940810"/>
          </a:xfrm>
          <a:prstGeom prst="rect">
            <a:avLst/>
          </a:prstGeom>
          <a:noFill/>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A8EC6636-71FF-4226-9516-CEB6B5BD94F6}"/>
              </a:ext>
            </a:extLst>
          </p:cNvPr>
          <p:cNvSpPr/>
          <p:nvPr/>
        </p:nvSpPr>
        <p:spPr>
          <a:xfrm>
            <a:off x="215153" y="6144726"/>
            <a:ext cx="11286565" cy="461665"/>
          </a:xfrm>
          <a:prstGeom prst="rect">
            <a:avLst/>
          </a:prstGeom>
        </p:spPr>
        <p:txBody>
          <a:bodyPr wrap="square">
            <a:spAutoFit/>
          </a:bodyPr>
          <a:lstStyle/>
          <a:p>
            <a:r>
              <a:rPr lang="en-US" sz="1200" dirty="0"/>
              <a:t>Maga AM, Navarro N, Cunningham ML, Cox TC. 2015. Quantitative trait loci affecting the 3D skull shape and size in mouse and prioritization of candidate genes in-silico. Frontiers in Physiology | Craniofacial Biology 6:92.</a:t>
            </a:r>
            <a:endParaRPr lang="en-US" sz="1200" dirty="0">
              <a:effectLst/>
            </a:endParaRPr>
          </a:p>
        </p:txBody>
      </p:sp>
    </p:spTree>
    <p:extLst>
      <p:ext uri="{BB962C8B-B14F-4D97-AF65-F5344CB8AC3E}">
        <p14:creationId xmlns:p14="http://schemas.microsoft.com/office/powerpoint/2010/main" val="168039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0" fill="hold"/>
                                        <p:tgtEl>
                                          <p:spTgt spid="6"/>
                                        </p:tgtEl>
                                      </p:cBhvr>
                                    </p:cmd>
                                  </p:childTnLst>
                                </p:cTn>
                              </p:par>
                            </p:childTnLst>
                          </p:cTn>
                        </p:par>
                        <p:par>
                          <p:cTn id="7" fill="hold">
                            <p:stCondLst>
                              <p:cond delay="3900"/>
                            </p:stCondLst>
                            <p:childTnLst>
                              <p:par>
                                <p:cTn id="8" presetID="1" presetClass="mediacall" presetSubtype="0" fill="hold" nodeType="afterEffect">
                                  <p:stCondLst>
                                    <p:cond delay="0"/>
                                  </p:stCondLst>
                                  <p:childTnLst>
                                    <p:cmd type="call" cmd="playFrom(0.0)">
                                      <p:cBhvr>
                                        <p:cTn id="9" dur="3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5B8E-0176-4AE6-90DD-5A39D8035CAA}"/>
              </a:ext>
            </a:extLst>
          </p:cNvPr>
          <p:cNvSpPr>
            <a:spLocks noGrp="1"/>
          </p:cNvSpPr>
          <p:nvPr>
            <p:ph type="title"/>
          </p:nvPr>
        </p:nvSpPr>
        <p:spPr>
          <a:xfrm>
            <a:off x="0" y="5735"/>
            <a:ext cx="12192000" cy="706960"/>
          </a:xfrm>
        </p:spPr>
        <p:txBody>
          <a:bodyPr>
            <a:normAutofit fontScale="90000"/>
          </a:bodyPr>
          <a:lstStyle/>
          <a:p>
            <a:pPr algn="ctr"/>
            <a:r>
              <a:rPr lang="en-US" b="1" dirty="0"/>
              <a:t>Pyridoxine dependent epilepsy and Corpus callosum growth</a:t>
            </a:r>
          </a:p>
        </p:txBody>
      </p:sp>
      <p:pic>
        <p:nvPicPr>
          <p:cNvPr id="5" name="Content Placeholder 4">
            <a:extLst>
              <a:ext uri="{FF2B5EF4-FFF2-40B4-BE49-F238E27FC236}">
                <a16:creationId xmlns:a16="http://schemas.microsoft.com/office/drawing/2014/main" id="{4C586AEA-DC78-428A-8F5D-DE0BFEF40E92}"/>
              </a:ext>
            </a:extLst>
          </p:cNvPr>
          <p:cNvPicPr>
            <a:picLocks noGrp="1" noChangeAspect="1"/>
          </p:cNvPicPr>
          <p:nvPr>
            <p:ph sz="half" idx="1"/>
          </p:nvPr>
        </p:nvPicPr>
        <p:blipFill>
          <a:blip r:embed="rId3"/>
          <a:stretch>
            <a:fillRect/>
          </a:stretch>
        </p:blipFill>
        <p:spPr>
          <a:xfrm>
            <a:off x="121115" y="946714"/>
            <a:ext cx="2891119" cy="2118267"/>
          </a:xfrm>
          <a:prstGeom prst="rect">
            <a:avLst/>
          </a:prstGeom>
        </p:spPr>
      </p:pic>
      <p:pic>
        <p:nvPicPr>
          <p:cNvPr id="6" name="Content Placeholder 5">
            <a:extLst>
              <a:ext uri="{FF2B5EF4-FFF2-40B4-BE49-F238E27FC236}">
                <a16:creationId xmlns:a16="http://schemas.microsoft.com/office/drawing/2014/main" id="{8F53B7D5-55F1-49A4-B63B-B6DC0262C105}"/>
              </a:ext>
            </a:extLst>
          </p:cNvPr>
          <p:cNvPicPr>
            <a:picLocks noGrp="1" noChangeAspect="1"/>
          </p:cNvPicPr>
          <p:nvPr>
            <p:ph sz="half" idx="2"/>
          </p:nvPr>
        </p:nvPicPr>
        <p:blipFill rotWithShape="1">
          <a:blip r:embed="rId4"/>
          <a:srcRect b="35603"/>
          <a:stretch/>
        </p:blipFill>
        <p:spPr>
          <a:xfrm>
            <a:off x="7909609" y="859455"/>
            <a:ext cx="3654536" cy="2382435"/>
          </a:xfrm>
          <a:prstGeom prst="rect">
            <a:avLst/>
          </a:prstGeom>
        </p:spPr>
      </p:pic>
      <p:pic>
        <p:nvPicPr>
          <p:cNvPr id="7" name="Picture 6">
            <a:extLst>
              <a:ext uri="{FF2B5EF4-FFF2-40B4-BE49-F238E27FC236}">
                <a16:creationId xmlns:a16="http://schemas.microsoft.com/office/drawing/2014/main" id="{060BAC22-EBB5-4466-9C5F-61943CCBF936}"/>
              </a:ext>
            </a:extLst>
          </p:cNvPr>
          <p:cNvPicPr>
            <a:picLocks noChangeAspect="1"/>
          </p:cNvPicPr>
          <p:nvPr/>
        </p:nvPicPr>
        <p:blipFill>
          <a:blip r:embed="rId5"/>
          <a:stretch>
            <a:fillRect/>
          </a:stretch>
        </p:blipFill>
        <p:spPr>
          <a:xfrm>
            <a:off x="7962193" y="3241890"/>
            <a:ext cx="3654536" cy="2612716"/>
          </a:xfrm>
          <a:prstGeom prst="rect">
            <a:avLst/>
          </a:prstGeom>
        </p:spPr>
      </p:pic>
      <p:pic>
        <p:nvPicPr>
          <p:cNvPr id="8" name="Picture 7">
            <a:extLst>
              <a:ext uri="{FF2B5EF4-FFF2-40B4-BE49-F238E27FC236}">
                <a16:creationId xmlns:a16="http://schemas.microsoft.com/office/drawing/2014/main" id="{7A56431C-C14C-4AFF-9217-752938E2AF6B}"/>
              </a:ext>
            </a:extLst>
          </p:cNvPr>
          <p:cNvPicPr>
            <a:picLocks noChangeAspect="1"/>
          </p:cNvPicPr>
          <p:nvPr/>
        </p:nvPicPr>
        <p:blipFill>
          <a:blip r:embed="rId6"/>
          <a:stretch>
            <a:fillRect/>
          </a:stretch>
        </p:blipFill>
        <p:spPr>
          <a:xfrm>
            <a:off x="3012234" y="918679"/>
            <a:ext cx="4844791" cy="2560055"/>
          </a:xfrm>
          <a:prstGeom prst="rect">
            <a:avLst/>
          </a:prstGeom>
        </p:spPr>
      </p:pic>
      <p:sp>
        <p:nvSpPr>
          <p:cNvPr id="9" name="TextBox 8">
            <a:extLst>
              <a:ext uri="{FF2B5EF4-FFF2-40B4-BE49-F238E27FC236}">
                <a16:creationId xmlns:a16="http://schemas.microsoft.com/office/drawing/2014/main" id="{CD3FDC5B-7E7D-41E6-8298-5A980DBC9E66}"/>
              </a:ext>
            </a:extLst>
          </p:cNvPr>
          <p:cNvSpPr txBox="1"/>
          <p:nvPr/>
        </p:nvSpPr>
        <p:spPr>
          <a:xfrm>
            <a:off x="4814046" y="2005848"/>
            <a:ext cx="1730188" cy="646331"/>
          </a:xfrm>
          <a:prstGeom prst="rect">
            <a:avLst/>
          </a:prstGeom>
          <a:noFill/>
        </p:spPr>
        <p:txBody>
          <a:bodyPr wrap="square" rtlCol="0">
            <a:spAutoFit/>
          </a:bodyPr>
          <a:lstStyle/>
          <a:p>
            <a:pPr algn="ctr"/>
            <a:r>
              <a:rPr lang="en-US" b="1" dirty="0">
                <a:solidFill>
                  <a:srgbClr val="FF0000"/>
                </a:solidFill>
              </a:rPr>
              <a:t>Mean PDE cases</a:t>
            </a:r>
          </a:p>
          <a:p>
            <a:pPr algn="ctr"/>
            <a:r>
              <a:rPr lang="en-US" b="1" dirty="0"/>
              <a:t>Mean Controls</a:t>
            </a:r>
          </a:p>
        </p:txBody>
      </p:sp>
      <p:grpSp>
        <p:nvGrpSpPr>
          <p:cNvPr id="13" name="Group 12">
            <a:extLst>
              <a:ext uri="{FF2B5EF4-FFF2-40B4-BE49-F238E27FC236}">
                <a16:creationId xmlns:a16="http://schemas.microsoft.com/office/drawing/2014/main" id="{02DBE6FD-4744-4827-B522-DAF29872F8AE}"/>
              </a:ext>
            </a:extLst>
          </p:cNvPr>
          <p:cNvGrpSpPr/>
          <p:nvPr/>
        </p:nvGrpSpPr>
        <p:grpSpPr>
          <a:xfrm>
            <a:off x="4128303" y="3499198"/>
            <a:ext cx="2833422" cy="2828353"/>
            <a:chOff x="4128303" y="3499198"/>
            <a:chExt cx="2833422" cy="2828353"/>
          </a:xfrm>
        </p:grpSpPr>
        <p:pic>
          <p:nvPicPr>
            <p:cNvPr id="10" name="Picture 9">
              <a:extLst>
                <a:ext uri="{FF2B5EF4-FFF2-40B4-BE49-F238E27FC236}">
                  <a16:creationId xmlns:a16="http://schemas.microsoft.com/office/drawing/2014/main" id="{8958ED98-C025-40BA-9D49-E9AFD233597A}"/>
                </a:ext>
              </a:extLst>
            </p:cNvPr>
            <p:cNvPicPr>
              <a:picLocks noChangeAspect="1"/>
            </p:cNvPicPr>
            <p:nvPr/>
          </p:nvPicPr>
          <p:blipFill>
            <a:blip r:embed="rId7"/>
            <a:stretch>
              <a:fillRect/>
            </a:stretch>
          </p:blipFill>
          <p:spPr>
            <a:xfrm>
              <a:off x="4128303" y="3499198"/>
              <a:ext cx="2833422" cy="2828353"/>
            </a:xfrm>
            <a:prstGeom prst="rect">
              <a:avLst/>
            </a:prstGeom>
          </p:spPr>
        </p:pic>
        <p:sp>
          <p:nvSpPr>
            <p:cNvPr id="11" name="TextBox 10">
              <a:extLst>
                <a:ext uri="{FF2B5EF4-FFF2-40B4-BE49-F238E27FC236}">
                  <a16:creationId xmlns:a16="http://schemas.microsoft.com/office/drawing/2014/main" id="{0391BF35-C472-46FE-8652-4D01856F51F0}"/>
                </a:ext>
              </a:extLst>
            </p:cNvPr>
            <p:cNvSpPr txBox="1"/>
            <p:nvPr/>
          </p:nvSpPr>
          <p:spPr>
            <a:xfrm>
              <a:off x="4453687" y="3972143"/>
              <a:ext cx="1961884" cy="369332"/>
            </a:xfrm>
            <a:prstGeom prst="rect">
              <a:avLst/>
            </a:prstGeom>
            <a:noFill/>
          </p:spPr>
          <p:txBody>
            <a:bodyPr wrap="none" rtlCol="0">
              <a:spAutoFit/>
            </a:bodyPr>
            <a:lstStyle/>
            <a:p>
              <a:r>
                <a:rPr lang="en-US" dirty="0"/>
                <a:t>Log10 transformed</a:t>
              </a:r>
            </a:p>
          </p:txBody>
        </p:sp>
      </p:grpSp>
      <p:sp>
        <p:nvSpPr>
          <p:cNvPr id="12" name="Rectangle 11">
            <a:extLst>
              <a:ext uri="{FF2B5EF4-FFF2-40B4-BE49-F238E27FC236}">
                <a16:creationId xmlns:a16="http://schemas.microsoft.com/office/drawing/2014/main" id="{F38351AE-31FB-43D3-843B-6E588198782B}"/>
              </a:ext>
            </a:extLst>
          </p:cNvPr>
          <p:cNvSpPr/>
          <p:nvPr/>
        </p:nvSpPr>
        <p:spPr>
          <a:xfrm>
            <a:off x="1793034" y="6499554"/>
            <a:ext cx="8050214" cy="276999"/>
          </a:xfrm>
          <a:prstGeom prst="rect">
            <a:avLst/>
          </a:prstGeom>
        </p:spPr>
        <p:txBody>
          <a:bodyPr wrap="square">
            <a:spAutoFit/>
          </a:bodyPr>
          <a:lstStyle/>
          <a:p>
            <a:r>
              <a:rPr lang="en-US" sz="1200" dirty="0"/>
              <a:t>Oesch G, Maga AM, Friedman SD, Poliachik SL, </a:t>
            </a:r>
            <a:r>
              <a:rPr lang="en-US" sz="1200" dirty="0" err="1"/>
              <a:t>Budech</a:t>
            </a:r>
            <a:r>
              <a:rPr lang="en-US" sz="1200" dirty="0"/>
              <a:t> CB, Wright JN, Bok LA, Gospe SM. 2018. Neurology. </a:t>
            </a:r>
            <a:r>
              <a:rPr lang="pt-BR" sz="1200" dirty="0"/>
              <a:t>Jul 3;91(1):e78-e86.</a:t>
            </a:r>
            <a:endParaRPr lang="en-US" sz="1200" dirty="0">
              <a:effectLst/>
            </a:endParaRPr>
          </a:p>
        </p:txBody>
      </p:sp>
      <p:sp>
        <p:nvSpPr>
          <p:cNvPr id="14" name="TextBox 13">
            <a:extLst>
              <a:ext uri="{FF2B5EF4-FFF2-40B4-BE49-F238E27FC236}">
                <a16:creationId xmlns:a16="http://schemas.microsoft.com/office/drawing/2014/main" id="{2D6CA42F-7842-423A-AC46-1ADB6EA65907}"/>
              </a:ext>
            </a:extLst>
          </p:cNvPr>
          <p:cNvSpPr txBox="1"/>
          <p:nvPr/>
        </p:nvSpPr>
        <p:spPr>
          <a:xfrm>
            <a:off x="8871783" y="2448799"/>
            <a:ext cx="1730188" cy="646331"/>
          </a:xfrm>
          <a:prstGeom prst="rect">
            <a:avLst/>
          </a:prstGeom>
          <a:noFill/>
        </p:spPr>
        <p:txBody>
          <a:bodyPr wrap="square" rtlCol="0">
            <a:spAutoFit/>
          </a:bodyPr>
          <a:lstStyle/>
          <a:p>
            <a:pPr algn="ctr"/>
            <a:r>
              <a:rPr lang="en-US" b="1" dirty="0">
                <a:solidFill>
                  <a:srgbClr val="FFC000"/>
                </a:solidFill>
              </a:rPr>
              <a:t>PDE growth</a:t>
            </a:r>
          </a:p>
          <a:p>
            <a:pPr algn="ctr"/>
            <a:r>
              <a:rPr lang="en-US" b="1" dirty="0">
                <a:solidFill>
                  <a:schemeClr val="bg1">
                    <a:lumMod val="85000"/>
                  </a:schemeClr>
                </a:solidFill>
              </a:rPr>
              <a:t>Control growth</a:t>
            </a:r>
          </a:p>
        </p:txBody>
      </p:sp>
    </p:spTree>
    <p:extLst>
      <p:ext uri="{BB962C8B-B14F-4D97-AF65-F5344CB8AC3E}">
        <p14:creationId xmlns:p14="http://schemas.microsoft.com/office/powerpoint/2010/main" val="696301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111E-208F-43F9-8729-40350F91708A}"/>
              </a:ext>
            </a:extLst>
          </p:cNvPr>
          <p:cNvSpPr>
            <a:spLocks noGrp="1"/>
          </p:cNvSpPr>
          <p:nvPr>
            <p:ph type="title"/>
          </p:nvPr>
        </p:nvSpPr>
        <p:spPr/>
        <p:txBody>
          <a:bodyPr>
            <a:noAutofit/>
          </a:bodyPr>
          <a:lstStyle/>
          <a:p>
            <a:pPr algn="ctr"/>
            <a:r>
              <a:rPr lang="en-US" sz="4800" b="1" dirty="0"/>
              <a:t>Some key literature on landmark based statistical shape analysis</a:t>
            </a:r>
          </a:p>
        </p:txBody>
      </p:sp>
      <p:sp>
        <p:nvSpPr>
          <p:cNvPr id="5" name="Content Placeholder 4">
            <a:extLst>
              <a:ext uri="{FF2B5EF4-FFF2-40B4-BE49-F238E27FC236}">
                <a16:creationId xmlns:a16="http://schemas.microsoft.com/office/drawing/2014/main" id="{A453AD88-5C1D-42B0-9379-CF4007E47903}"/>
              </a:ext>
            </a:extLst>
          </p:cNvPr>
          <p:cNvSpPr>
            <a:spLocks noGrp="1"/>
          </p:cNvSpPr>
          <p:nvPr>
            <p:ph idx="1"/>
          </p:nvPr>
        </p:nvSpPr>
        <p:spPr>
          <a:xfrm>
            <a:off x="838200" y="1760047"/>
            <a:ext cx="10515600" cy="3956277"/>
          </a:xfrm>
        </p:spPr>
        <p:txBody>
          <a:bodyPr>
            <a:noAutofit/>
          </a:bodyPr>
          <a:lstStyle/>
          <a:p>
            <a:r>
              <a:rPr lang="en-US" sz="1200" dirty="0"/>
              <a:t>Adams DC, </a:t>
            </a:r>
            <a:r>
              <a:rPr lang="en-US" sz="1200" dirty="0" err="1"/>
              <a:t>Rohlf</a:t>
            </a:r>
            <a:r>
              <a:rPr lang="en-US" sz="1200" dirty="0"/>
              <a:t> FJ, Slice DE. 2013. A field comes of age: geometric </a:t>
            </a:r>
            <a:r>
              <a:rPr lang="en-US" sz="1200" dirty="0" err="1"/>
              <a:t>morphometrics</a:t>
            </a:r>
            <a:r>
              <a:rPr lang="en-US" sz="1200" dirty="0"/>
              <a:t> in the 21st century. </a:t>
            </a:r>
            <a:r>
              <a:rPr lang="en-US" sz="1200" dirty="0" err="1"/>
              <a:t>Hystrix</a:t>
            </a:r>
            <a:r>
              <a:rPr lang="en-US" sz="1200" dirty="0"/>
              <a:t> 24:7–14.</a:t>
            </a:r>
          </a:p>
          <a:p>
            <a:pPr lvl="0">
              <a:spcBef>
                <a:spcPts val="600"/>
              </a:spcBef>
            </a:pPr>
            <a:r>
              <a:rPr lang="en-US" sz="1200" dirty="0"/>
              <a:t>Bookstein FL. 1989. Principal warps: thin-plate splines and the decomposition of deformations. IEEE Transactions on Pattern Analysis and Machine Intelligence 11:567–585.</a:t>
            </a:r>
          </a:p>
          <a:p>
            <a:pPr lvl="0"/>
            <a:r>
              <a:rPr lang="en-US" sz="1200" dirty="0"/>
              <a:t>Bookstein FL. 1997. Landmark methods for forms without landmarks: </a:t>
            </a:r>
            <a:r>
              <a:rPr lang="en-US" sz="1200" dirty="0" err="1"/>
              <a:t>morphometrics</a:t>
            </a:r>
            <a:r>
              <a:rPr lang="en-US" sz="1200" dirty="0"/>
              <a:t> of group differences in outline shape. Medical Image Analysis 1:225–243.</a:t>
            </a:r>
          </a:p>
          <a:p>
            <a:pPr lvl="0"/>
            <a:r>
              <a:rPr lang="en-US" sz="1200" dirty="0"/>
              <a:t>Drake AG, </a:t>
            </a:r>
            <a:r>
              <a:rPr lang="en-US" sz="1200" dirty="0" err="1"/>
              <a:t>Klingenberg</a:t>
            </a:r>
            <a:r>
              <a:rPr lang="en-US" sz="1200" dirty="0"/>
              <a:t> CP. 2008. The pace of morphological change: historical transformation of skull shape in St Bernard dogs. Proc </a:t>
            </a:r>
            <a:r>
              <a:rPr lang="en-US" sz="1200" dirty="0" err="1"/>
              <a:t>Biol</a:t>
            </a:r>
            <a:r>
              <a:rPr lang="en-US" sz="1200" dirty="0"/>
              <a:t> Sci 275:71–76.</a:t>
            </a:r>
          </a:p>
          <a:p>
            <a:pPr lvl="0"/>
            <a:r>
              <a:rPr lang="en-US" sz="1200" dirty="0"/>
              <a:t>Dryden IL, </a:t>
            </a:r>
            <a:r>
              <a:rPr lang="en-US" sz="1200" dirty="0" err="1"/>
              <a:t>Mardia</a:t>
            </a:r>
            <a:r>
              <a:rPr lang="en-US" sz="1200" dirty="0"/>
              <a:t> KM. 2008. Statistical Shape Analysis. </a:t>
            </a:r>
            <a:r>
              <a:rPr lang="en-US" sz="1200" dirty="0" err="1"/>
              <a:t>Chicester</a:t>
            </a:r>
            <a:r>
              <a:rPr lang="en-US" sz="1200" dirty="0"/>
              <a:t>: John Wiley and Sons.</a:t>
            </a:r>
          </a:p>
          <a:p>
            <a:pPr lvl="0"/>
            <a:r>
              <a:rPr lang="en-US" sz="1200" dirty="0" err="1"/>
              <a:t>Klingenberg</a:t>
            </a:r>
            <a:r>
              <a:rPr lang="en-US" sz="1200" dirty="0"/>
              <a:t> CP, </a:t>
            </a:r>
            <a:r>
              <a:rPr lang="en-US" sz="1200" dirty="0" err="1"/>
              <a:t>Barluenga</a:t>
            </a:r>
            <a:r>
              <a:rPr lang="en-US" sz="1200" dirty="0"/>
              <a:t> M, Meyer A. 2002. Shape Analysis of Symmetric Structures: Quantifying Variation Among Individuals and Asymmetry. Evolution 56:1909–1920.</a:t>
            </a:r>
          </a:p>
          <a:p>
            <a:pPr lvl="0"/>
            <a:r>
              <a:rPr lang="en-US" sz="1200" dirty="0" err="1"/>
              <a:t>Klingenberg</a:t>
            </a:r>
            <a:r>
              <a:rPr lang="en-US" sz="1200" dirty="0"/>
              <a:t> CP. 1998. Heterochrony and </a:t>
            </a:r>
            <a:r>
              <a:rPr lang="en-US" sz="1200" dirty="0" err="1"/>
              <a:t>allometry</a:t>
            </a:r>
            <a:r>
              <a:rPr lang="en-US" sz="1200" dirty="0"/>
              <a:t>: the analysis of evolutionary change in ontogeny. Biological Reviews 73:79–123.</a:t>
            </a:r>
          </a:p>
          <a:p>
            <a:pPr lvl="0"/>
            <a:r>
              <a:rPr lang="en-US" sz="1200" dirty="0" err="1"/>
              <a:t>Klingenberg</a:t>
            </a:r>
            <a:r>
              <a:rPr lang="en-US" sz="1200" dirty="0"/>
              <a:t> CP. 2009. Morphometric integration and modularity in configurations of landmarks: tools for evaluating a priori hypotheses. </a:t>
            </a:r>
            <a:r>
              <a:rPr lang="en-US" sz="1200" dirty="0" err="1"/>
              <a:t>Evol</a:t>
            </a:r>
            <a:r>
              <a:rPr lang="en-US" sz="1200" dirty="0"/>
              <a:t> Dev 11:405–421.</a:t>
            </a:r>
          </a:p>
          <a:p>
            <a:pPr lvl="0"/>
            <a:r>
              <a:rPr lang="en-US" sz="1200" dirty="0" err="1"/>
              <a:t>Klingenberg</a:t>
            </a:r>
            <a:r>
              <a:rPr lang="en-US" sz="1200" dirty="0"/>
              <a:t> CP. 2010. Evolution and development of shape: integrating quantitative approaches. Nat Rev Genet 11:623–635.</a:t>
            </a:r>
          </a:p>
          <a:p>
            <a:pPr lvl="0"/>
            <a:r>
              <a:rPr lang="en-US" sz="1200" dirty="0" err="1"/>
              <a:t>Klingenberg</a:t>
            </a:r>
            <a:r>
              <a:rPr lang="en-US" sz="1200" dirty="0"/>
              <a:t> CP. 2016. Size, shape, and form: concepts of </a:t>
            </a:r>
            <a:r>
              <a:rPr lang="en-US" sz="1200" dirty="0" err="1"/>
              <a:t>allometry</a:t>
            </a:r>
            <a:r>
              <a:rPr lang="en-US" sz="1200" dirty="0"/>
              <a:t> in geometric </a:t>
            </a:r>
            <a:r>
              <a:rPr lang="en-US" sz="1200" dirty="0" err="1"/>
              <a:t>morphometrics</a:t>
            </a:r>
            <a:r>
              <a:rPr lang="en-US" sz="1200" dirty="0"/>
              <a:t>. Dev Genes </a:t>
            </a:r>
            <a:r>
              <a:rPr lang="en-US" sz="1200" dirty="0" err="1"/>
              <a:t>Evol</a:t>
            </a:r>
            <a:r>
              <a:rPr lang="en-US" sz="1200" dirty="0"/>
              <a:t> 226:113–137.</a:t>
            </a:r>
          </a:p>
          <a:p>
            <a:pPr lvl="0"/>
            <a:r>
              <a:rPr lang="en-US" sz="1200" dirty="0" err="1"/>
              <a:t>Lele</a:t>
            </a:r>
            <a:r>
              <a:rPr lang="en-US" sz="1200" dirty="0"/>
              <a:t> S, </a:t>
            </a:r>
            <a:r>
              <a:rPr lang="en-US" sz="1200" dirty="0" err="1"/>
              <a:t>Richtsmeier</a:t>
            </a:r>
            <a:r>
              <a:rPr lang="en-US" sz="1200" dirty="0"/>
              <a:t> J. 1991. Euclidean Distance Matrix Analysis - a Coordinate-Free Approach for Comparing Biological Shapes Using Landmark Data. Am J Phys </a:t>
            </a:r>
            <a:r>
              <a:rPr lang="en-US" sz="1200" dirty="0" err="1"/>
              <a:t>Anthropol</a:t>
            </a:r>
            <a:r>
              <a:rPr lang="en-US" sz="1200" dirty="0"/>
              <a:t> 86:415–427.</a:t>
            </a:r>
          </a:p>
          <a:p>
            <a:pPr lvl="0"/>
            <a:r>
              <a:rPr lang="en-US" sz="1200" dirty="0" err="1"/>
              <a:t>Lele</a:t>
            </a:r>
            <a:r>
              <a:rPr lang="en-US" sz="1200" dirty="0"/>
              <a:t> S, </a:t>
            </a:r>
            <a:r>
              <a:rPr lang="en-US" sz="1200" dirty="0" err="1"/>
              <a:t>Richtsmeier</a:t>
            </a:r>
            <a:r>
              <a:rPr lang="en-US" sz="1200" dirty="0"/>
              <a:t> JT. 1995. Euclidean distance matrix analysis: confidence intervals for form and growth differences. Am J Phys </a:t>
            </a:r>
            <a:r>
              <a:rPr lang="en-US" sz="1200" dirty="0" err="1"/>
              <a:t>Anthropol</a:t>
            </a:r>
            <a:r>
              <a:rPr lang="en-US" sz="1200" dirty="0"/>
              <a:t> 98:73–86.</a:t>
            </a:r>
          </a:p>
          <a:p>
            <a:pPr lvl="0"/>
            <a:r>
              <a:rPr lang="en-US" sz="1200" dirty="0" err="1"/>
              <a:t>Rohlf</a:t>
            </a:r>
            <a:r>
              <a:rPr lang="en-US" sz="1200" dirty="0"/>
              <a:t> FJ, </a:t>
            </a:r>
            <a:r>
              <a:rPr lang="en-US" sz="1200" dirty="0" err="1"/>
              <a:t>Corti</a:t>
            </a:r>
            <a:r>
              <a:rPr lang="en-US" sz="1200" dirty="0"/>
              <a:t> M. 2000. Use of two-block partial least-squares to study covariation in shape. </a:t>
            </a:r>
            <a:r>
              <a:rPr lang="en-US" sz="1200" dirty="0" err="1"/>
              <a:t>Syst</a:t>
            </a:r>
            <a:r>
              <a:rPr lang="en-US" sz="1200" dirty="0"/>
              <a:t> </a:t>
            </a:r>
            <a:r>
              <a:rPr lang="en-US" sz="1200" dirty="0" err="1"/>
              <a:t>Biol</a:t>
            </a:r>
            <a:r>
              <a:rPr lang="en-US" sz="1200" dirty="0"/>
              <a:t> 49:740–753.</a:t>
            </a:r>
          </a:p>
          <a:p>
            <a:pPr lvl="0"/>
            <a:r>
              <a:rPr lang="en-US" sz="1200" dirty="0" err="1"/>
              <a:t>Rohlf</a:t>
            </a:r>
            <a:r>
              <a:rPr lang="en-US" sz="1200" dirty="0"/>
              <a:t> FJ, Slice D. 1990. Extensions of the Procrustes Method for the Optimal Superimposition of Landmarks. Systematic Zoology 39:40–59.</a:t>
            </a:r>
          </a:p>
          <a:p>
            <a:pPr lvl="0"/>
            <a:r>
              <a:rPr lang="en-US" sz="1200" dirty="0" err="1"/>
              <a:t>Rohlf</a:t>
            </a:r>
            <a:r>
              <a:rPr lang="en-US" sz="1200" dirty="0"/>
              <a:t> FJ. 2000. On the use of shape spaces to compare morphometric methods. </a:t>
            </a:r>
            <a:r>
              <a:rPr lang="en-US" sz="1200" dirty="0" err="1"/>
              <a:t>Hystrix</a:t>
            </a:r>
            <a:r>
              <a:rPr lang="en-US" sz="1200" dirty="0"/>
              <a:t>-Italian Journal of Mammalogy 11:9–25.</a:t>
            </a:r>
          </a:p>
        </p:txBody>
      </p:sp>
    </p:spTree>
    <p:extLst>
      <p:ext uri="{BB962C8B-B14F-4D97-AF65-F5344CB8AC3E}">
        <p14:creationId xmlns:p14="http://schemas.microsoft.com/office/powerpoint/2010/main" val="3381914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9C6-A2B1-4231-9F05-12B281F13F13}"/>
              </a:ext>
            </a:extLst>
          </p:cNvPr>
          <p:cNvSpPr>
            <a:spLocks noGrp="1"/>
          </p:cNvSpPr>
          <p:nvPr>
            <p:ph type="title"/>
          </p:nvPr>
        </p:nvSpPr>
        <p:spPr/>
        <p:txBody>
          <a:bodyPr/>
          <a:lstStyle/>
          <a:p>
            <a:r>
              <a:rPr lang="en-US" dirty="0" err="1"/>
              <a:t>SlicerMorph</a:t>
            </a:r>
            <a:r>
              <a:rPr lang="en-US" dirty="0"/>
              <a:t> capabilities</a:t>
            </a:r>
          </a:p>
        </p:txBody>
      </p:sp>
      <p:sp>
        <p:nvSpPr>
          <p:cNvPr id="3" name="Content Placeholder 2">
            <a:extLst>
              <a:ext uri="{FF2B5EF4-FFF2-40B4-BE49-F238E27FC236}">
                <a16:creationId xmlns:a16="http://schemas.microsoft.com/office/drawing/2014/main" id="{E1F8B79D-F501-433A-B108-F350CC9DC7E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266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sz="4000" b="1" dirty="0"/>
              <a:t>Study of organismal form (1500s)</a:t>
            </a:r>
            <a:endParaRPr lang="en-US" sz="4000" b="1" dirty="0"/>
          </a:p>
        </p:txBody>
      </p:sp>
      <p:pic>
        <p:nvPicPr>
          <p:cNvPr id="5124" name="Picture 4" descr="Image result for da vinci"/>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52651" y="1827234"/>
            <a:ext cx="3042209" cy="43952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commons/thumb/e/eb/Durer_face_transforms.jpg/330px-Durer_face_transform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350" y="2063777"/>
            <a:ext cx="4191000"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46663" y="6222511"/>
            <a:ext cx="1594475" cy="369332"/>
          </a:xfrm>
          <a:prstGeom prst="rect">
            <a:avLst/>
          </a:prstGeom>
        </p:spPr>
        <p:txBody>
          <a:bodyPr wrap="none">
            <a:spAutoFit/>
          </a:bodyPr>
          <a:lstStyle/>
          <a:p>
            <a:r>
              <a:rPr lang="en-US" b="1" dirty="0"/>
              <a:t>Albrecht </a:t>
            </a:r>
            <a:r>
              <a:rPr lang="en-US" b="1" dirty="0" err="1"/>
              <a:t>Dürer</a:t>
            </a:r>
            <a:endParaRPr lang="en-US" dirty="0"/>
          </a:p>
        </p:txBody>
      </p:sp>
      <p:sp>
        <p:nvSpPr>
          <p:cNvPr id="8" name="Rectangle 7"/>
          <p:cNvSpPr/>
          <p:nvPr/>
        </p:nvSpPr>
        <p:spPr>
          <a:xfrm>
            <a:off x="2876517" y="6252726"/>
            <a:ext cx="1917897" cy="369332"/>
          </a:xfrm>
          <a:prstGeom prst="rect">
            <a:avLst/>
          </a:prstGeom>
        </p:spPr>
        <p:txBody>
          <a:bodyPr wrap="none">
            <a:spAutoFit/>
          </a:bodyPr>
          <a:lstStyle/>
          <a:p>
            <a:r>
              <a:rPr lang="en-US" b="1" dirty="0"/>
              <a:t>Leonardo Da Vinci</a:t>
            </a:r>
            <a:endParaRPr lang="en-US" dirty="0"/>
          </a:p>
        </p:txBody>
      </p:sp>
    </p:spTree>
    <p:extLst>
      <p:ext uri="{BB962C8B-B14F-4D97-AF65-F5344CB8AC3E}">
        <p14:creationId xmlns:p14="http://schemas.microsoft.com/office/powerpoint/2010/main" val="319669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t>Study of Organismal form (1900s)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0" y="1866107"/>
            <a:ext cx="2184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575" y="1866107"/>
            <a:ext cx="16764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l="31972" r="17406" b="42722"/>
          <a:stretch>
            <a:fillRect/>
          </a:stretch>
        </p:blipFill>
        <p:spPr bwMode="auto">
          <a:xfrm>
            <a:off x="2668588" y="5130800"/>
            <a:ext cx="1447800"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t="53461" r="44049"/>
          <a:stretch>
            <a:fillRect/>
          </a:stretch>
        </p:blipFill>
        <p:spPr bwMode="auto">
          <a:xfrm>
            <a:off x="5097998" y="5130800"/>
            <a:ext cx="1905000" cy="11049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l="54706" t="57278"/>
          <a:stretch>
            <a:fillRect/>
          </a:stretch>
        </p:blipFill>
        <p:spPr bwMode="auto">
          <a:xfrm>
            <a:off x="7773939" y="5072781"/>
            <a:ext cx="1738313"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80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b="1" dirty="0"/>
              <a:t>Thin-Plate Spline (TPS) deformations</a:t>
            </a:r>
          </a:p>
        </p:txBody>
      </p:sp>
      <p:pic>
        <p:nvPicPr>
          <p:cNvPr id="1026" name="Picture 2" descr="http://www.virtual-anthropology.com/virtual-anthropology/images/compare_virtualgr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443" y="2870507"/>
            <a:ext cx="8696425" cy="2170203"/>
          </a:xfrm>
          <a:prstGeom prst="rect">
            <a:avLst/>
          </a:prstGeom>
          <a:noFill/>
          <a:scene3d>
            <a:camera prst="orthographicFront">
              <a:rot lat="0" lon="1080000" rev="0"/>
            </a:camera>
            <a:lightRig rig="threePt" dir="t"/>
          </a:scene3d>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6B9787-7BEE-4966-8539-FAAA4355B31C}"/>
              </a:ext>
            </a:extLst>
          </p:cNvPr>
          <p:cNvSpPr/>
          <p:nvPr/>
        </p:nvSpPr>
        <p:spPr>
          <a:xfrm>
            <a:off x="440012" y="6514932"/>
            <a:ext cx="11502189" cy="276999"/>
          </a:xfrm>
          <a:prstGeom prst="rect">
            <a:avLst/>
          </a:prstGeom>
        </p:spPr>
        <p:txBody>
          <a:bodyPr wrap="square">
            <a:spAutoFit/>
          </a:bodyPr>
          <a:lstStyle/>
          <a:p>
            <a:r>
              <a:rPr lang="en-US" sz="1200" dirty="0"/>
              <a:t>Bookstein FL. 1989. Principal warps: thin-plate splines and the decomposition of deformations. IEEE Transactions on Pattern Analysis and Machine Intelligence 11:567–585.</a:t>
            </a:r>
            <a:endParaRPr lang="en-US" sz="1200" dirty="0">
              <a:effectLst/>
            </a:endParaRPr>
          </a:p>
        </p:txBody>
      </p:sp>
    </p:spTree>
    <p:extLst>
      <p:ext uri="{BB962C8B-B14F-4D97-AF65-F5344CB8AC3E}">
        <p14:creationId xmlns:p14="http://schemas.microsoft.com/office/powerpoint/2010/main" val="3608043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is biological shape/form?</a:t>
            </a:r>
          </a:p>
        </p:txBody>
      </p:sp>
      <p:sp>
        <p:nvSpPr>
          <p:cNvPr id="3" name="Content Placeholder 2"/>
          <p:cNvSpPr>
            <a:spLocks noGrp="1"/>
          </p:cNvSpPr>
          <p:nvPr>
            <p:ph idx="1"/>
          </p:nvPr>
        </p:nvSpPr>
        <p:spPr>
          <a:xfrm>
            <a:off x="2008909" y="2214695"/>
            <a:ext cx="8174182" cy="3993157"/>
          </a:xfrm>
        </p:spPr>
        <p:txBody>
          <a:bodyPr>
            <a:normAutofit/>
          </a:bodyPr>
          <a:lstStyle/>
          <a:p>
            <a:r>
              <a:rPr lang="en-US" b="1" u="sng" dirty="0"/>
              <a:t>Biological shape</a:t>
            </a:r>
            <a:r>
              <a:rPr lang="en-US" dirty="0"/>
              <a:t> is the residual information left after differences in translation, rotation and </a:t>
            </a:r>
            <a:r>
              <a:rPr lang="en-US" b="1" dirty="0"/>
              <a:t>uniform size</a:t>
            </a:r>
            <a:r>
              <a:rPr lang="en-US" dirty="0"/>
              <a:t> is removed from the data.</a:t>
            </a:r>
          </a:p>
          <a:p>
            <a:r>
              <a:rPr lang="en-US" b="1" u="sng" dirty="0"/>
              <a:t>Biological form </a:t>
            </a:r>
            <a:r>
              <a:rPr lang="en-US" dirty="0"/>
              <a:t>is the residual information left after </a:t>
            </a:r>
            <a:r>
              <a:rPr lang="en-US" b="1" dirty="0"/>
              <a:t>only</a:t>
            </a:r>
            <a:r>
              <a:rPr lang="en-US" dirty="0"/>
              <a:t> differences in translation and rotation is removed from data. (Size becomes part of the analysis).</a:t>
            </a:r>
          </a:p>
        </p:txBody>
      </p:sp>
    </p:spTree>
    <p:extLst>
      <p:ext uri="{BB962C8B-B14F-4D97-AF65-F5344CB8AC3E}">
        <p14:creationId xmlns:p14="http://schemas.microsoft.com/office/powerpoint/2010/main" val="347249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633882" cy="1696812"/>
          </a:xfrm>
        </p:spPr>
        <p:txBody>
          <a:bodyPr>
            <a:normAutofit/>
          </a:bodyPr>
          <a:lstStyle/>
          <a:p>
            <a:r>
              <a:rPr lang="en-US" dirty="0"/>
              <a:t>Same </a:t>
            </a:r>
            <a:r>
              <a:rPr lang="en-US" b="1" dirty="0"/>
              <a:t>shape </a:t>
            </a:r>
            <a:r>
              <a:rPr lang="en-US" dirty="0"/>
              <a:t>(circle), but different </a:t>
            </a:r>
            <a:r>
              <a:rPr lang="en-US" b="1" dirty="0"/>
              <a:t>forms </a:t>
            </a:r>
            <a:r>
              <a:rPr lang="en-US" dirty="0"/>
              <a:t>(small vs big)</a:t>
            </a:r>
            <a:r>
              <a:rPr lang="en-US" b="1" dirty="0"/>
              <a:t>.</a:t>
            </a:r>
            <a:endParaRPr lang="en-US" dirty="0"/>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01DA479-1FFC-4D91-9DE9-49ECD67A601C}"/>
              </a:ext>
            </a:extLst>
          </p:cNvPr>
          <p:cNvSpPr/>
          <p:nvPr/>
        </p:nvSpPr>
        <p:spPr>
          <a:xfrm>
            <a:off x="5953274" y="1548472"/>
            <a:ext cx="27432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864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pPr algn="ctr"/>
            <a:r>
              <a:rPr lang="en-US" dirty="0"/>
              <a:t>What about these?</a:t>
            </a:r>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AEF7437-2E01-4597-B901-BD26892002AE}"/>
              </a:ext>
            </a:extLst>
          </p:cNvPr>
          <p:cNvSpPr/>
          <p:nvPr/>
        </p:nvSpPr>
        <p:spPr>
          <a:xfrm rot="5400000">
            <a:off x="6294844"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56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TotalTime>
  <Words>2941</Words>
  <Application>Microsoft Office PowerPoint</Application>
  <PresentationFormat>Widescreen</PresentationFormat>
  <Paragraphs>210</Paragraphs>
  <Slides>37</Slides>
  <Notes>18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TimesNewRomanPSMT</vt:lpstr>
      <vt:lpstr>Office Theme</vt:lpstr>
      <vt:lpstr>Statistical Shape Analysis #1 – Concepts and Landmarks </vt:lpstr>
      <vt:lpstr>Learning goals for today</vt:lpstr>
      <vt:lpstr>Traditional Morphometrics</vt:lpstr>
      <vt:lpstr>Study of organismal form (1500s)</vt:lpstr>
      <vt:lpstr>PowerPoint Presentation</vt:lpstr>
      <vt:lpstr>Thin-Plate Spline (TPS) deformations</vt:lpstr>
      <vt:lpstr>What is biological shape/form?</vt:lpstr>
      <vt:lpstr>Shape vs form</vt:lpstr>
      <vt:lpstr>Shape vs form</vt:lpstr>
      <vt:lpstr>Shape vs form</vt:lpstr>
      <vt:lpstr>Homology and types  of landmarks</vt:lpstr>
      <vt:lpstr>Putting all together</vt:lpstr>
      <vt:lpstr>Some Definitions</vt:lpstr>
      <vt:lpstr>Textbooks</vt:lpstr>
      <vt:lpstr>Geometric morphometrics specific short courses </vt:lpstr>
      <vt:lpstr>GPA Gotchas</vt:lpstr>
      <vt:lpstr>PowerPoint Presentation</vt:lpstr>
      <vt:lpstr>Euclidean Distance Matrix Analysis (EDMA)</vt:lpstr>
      <vt:lpstr>Euclidean Distance Matrix Analysis</vt:lpstr>
      <vt:lpstr>PowerPoint Presentation</vt:lpstr>
      <vt:lpstr>EDMA References:</vt:lpstr>
      <vt:lpstr>Visualizing Geometric Morphometrics</vt:lpstr>
      <vt:lpstr>What does PCA do? </vt:lpstr>
      <vt:lpstr>PowerPoint Presentation</vt:lpstr>
      <vt:lpstr>PowerPoint Presentation</vt:lpstr>
      <vt:lpstr>PowerPoint Presentation</vt:lpstr>
      <vt:lpstr>PowerPoint Presentation</vt:lpstr>
      <vt:lpstr>PowerPoint Presentation</vt:lpstr>
      <vt:lpstr>PowerPoint Presentation</vt:lpstr>
      <vt:lpstr>Some other analyses on GM data</vt:lpstr>
      <vt:lpstr>Procrustes anova</vt:lpstr>
      <vt:lpstr>Analysis of symmetry with geometric morpho.</vt:lpstr>
      <vt:lpstr>Study of allometry with geometric morphometrics</vt:lpstr>
      <vt:lpstr>Effect of skull size on the skull shape</vt:lpstr>
      <vt:lpstr>Pyridoxine dependent epilepsy and Corpus callosum growth</vt:lpstr>
      <vt:lpstr>Some key literature on landmark based statistical shape analysis</vt:lpstr>
      <vt:lpstr>SlicerMorph capabilities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Murat Maga</cp:lastModifiedBy>
  <cp:revision>100</cp:revision>
  <dcterms:created xsi:type="dcterms:W3CDTF">2016-06-30T03:08:09Z</dcterms:created>
  <dcterms:modified xsi:type="dcterms:W3CDTF">2019-08-22T03:19:08Z</dcterms:modified>
</cp:coreProperties>
</file>